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83" r:id="rId2"/>
    <p:sldMasterId id="2147483795" r:id="rId3"/>
    <p:sldMasterId id="2147483805" r:id="rId4"/>
    <p:sldMasterId id="2147483815" r:id="rId5"/>
    <p:sldMasterId id="2147483833" r:id="rId6"/>
  </p:sldMasterIdLst>
  <p:notesMasterIdLst>
    <p:notesMasterId r:id="rId33"/>
  </p:notesMasterIdLst>
  <p:handoutMasterIdLst>
    <p:handoutMasterId r:id="rId34"/>
  </p:handoutMasterIdLst>
  <p:sldIdLst>
    <p:sldId id="256" r:id="rId7"/>
    <p:sldId id="296" r:id="rId8"/>
    <p:sldId id="295" r:id="rId9"/>
    <p:sldId id="263" r:id="rId10"/>
    <p:sldId id="257" r:id="rId11"/>
    <p:sldId id="294" r:id="rId12"/>
    <p:sldId id="266" r:id="rId13"/>
    <p:sldId id="289" r:id="rId14"/>
    <p:sldId id="290" r:id="rId15"/>
    <p:sldId id="267" r:id="rId16"/>
    <p:sldId id="337" r:id="rId17"/>
    <p:sldId id="293" r:id="rId18"/>
    <p:sldId id="291" r:id="rId19"/>
    <p:sldId id="292" r:id="rId20"/>
    <p:sldId id="260" r:id="rId21"/>
    <p:sldId id="265" r:id="rId22"/>
    <p:sldId id="299" r:id="rId23"/>
    <p:sldId id="297" r:id="rId24"/>
    <p:sldId id="277" r:id="rId25"/>
    <p:sldId id="278" r:id="rId26"/>
    <p:sldId id="279" r:id="rId27"/>
    <p:sldId id="284" r:id="rId28"/>
    <p:sldId id="280" r:id="rId29"/>
    <p:sldId id="281" r:id="rId30"/>
    <p:sldId id="285" r:id="rId31"/>
    <p:sldId id="270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CD9B69"/>
    <a:srgbClr val="33CCCC"/>
    <a:srgbClr val="FF0066"/>
    <a:srgbClr val="FF9900"/>
    <a:srgbClr val="0033CC"/>
    <a:srgbClr val="FF7C80"/>
    <a:srgbClr val="9E9C4E"/>
    <a:srgbClr val="9966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6" autoAdjust="0"/>
    <p:restoredTop sz="94729" autoAdjust="0"/>
  </p:normalViewPr>
  <p:slideViewPr>
    <p:cSldViewPr>
      <p:cViewPr varScale="1">
        <p:scale>
          <a:sx n="80" d="100"/>
          <a:sy n="80" d="100"/>
        </p:scale>
        <p:origin x="153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\\capdl.local\CA49\Segr&#233;\Conseillers\AUDE\PRAIRIE\DOCUMENTATION%20TECHNIQUE\IMPLANTATION_choix%20esp_prepa_semis\semis\Graphique%20levee%20selon%20profondeur%20semis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347546198173879"/>
          <c:y val="6.9544364508393283E-2"/>
          <c:w val="0.79924199429999521"/>
          <c:h val="0.746572773418235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RGA</c:v>
                </c:pt>
              </c:strCache>
            </c:strRef>
          </c:tx>
          <c:xVal>
            <c:numRef>
              <c:f>Sheet1!$B$1:$F$1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xVal>
          <c:yVal>
            <c:numRef>
              <c:f>Sheet1!$B$2:$F$2</c:f>
              <c:numCache>
                <c:formatCode>General</c:formatCode>
                <c:ptCount val="5"/>
                <c:pt idx="0">
                  <c:v>70</c:v>
                </c:pt>
                <c:pt idx="1">
                  <c:v>99</c:v>
                </c:pt>
                <c:pt idx="2">
                  <c:v>90</c:v>
                </c:pt>
                <c:pt idx="3">
                  <c:v>75</c:v>
                </c:pt>
                <c:pt idx="4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9E-4C70-9F80-21EF414CAC8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Fétuque élevée</c:v>
                </c:pt>
              </c:strCache>
            </c:strRef>
          </c:tx>
          <c:xVal>
            <c:numRef>
              <c:f>Sheet1!$B$1:$F$1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xVal>
          <c:yVal>
            <c:numRef>
              <c:f>Sheet1!$B$3:$F$3</c:f>
              <c:numCache>
                <c:formatCode>General</c:formatCode>
                <c:ptCount val="5"/>
                <c:pt idx="0">
                  <c:v>58</c:v>
                </c:pt>
                <c:pt idx="1">
                  <c:v>99</c:v>
                </c:pt>
                <c:pt idx="2">
                  <c:v>75</c:v>
                </c:pt>
                <c:pt idx="3">
                  <c:v>25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9E-4C70-9F80-21EF414CAC82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Dactyle</c:v>
                </c:pt>
              </c:strCache>
            </c:strRef>
          </c:tx>
          <c:xVal>
            <c:numRef>
              <c:f>Sheet1!$B$1:$F$1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xVal>
          <c:yVal>
            <c:numRef>
              <c:f>Sheet1!$B$4:$F$4</c:f>
              <c:numCache>
                <c:formatCode>General</c:formatCode>
                <c:ptCount val="5"/>
                <c:pt idx="0">
                  <c:v>56</c:v>
                </c:pt>
                <c:pt idx="1">
                  <c:v>99</c:v>
                </c:pt>
                <c:pt idx="2">
                  <c:v>78</c:v>
                </c:pt>
                <c:pt idx="3">
                  <c:v>5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B9E-4C70-9F80-21EF414CAC82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Fléole</c:v>
                </c:pt>
              </c:strCache>
            </c:strRef>
          </c:tx>
          <c:xVal>
            <c:numRef>
              <c:f>Sheet1!$B$1:$F$1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xVal>
          <c:yVal>
            <c:numRef>
              <c:f>Sheet1!$B$5:$F$5</c:f>
              <c:numCache>
                <c:formatCode>General</c:formatCode>
                <c:ptCount val="5"/>
                <c:pt idx="0">
                  <c:v>75</c:v>
                </c:pt>
                <c:pt idx="1">
                  <c:v>99</c:v>
                </c:pt>
                <c:pt idx="2">
                  <c:v>45</c:v>
                </c:pt>
                <c:pt idx="3">
                  <c:v>0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B9E-4C70-9F80-21EF414CAC82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Trèfle blanc</c:v>
                </c:pt>
              </c:strCache>
            </c:strRef>
          </c:tx>
          <c:xVal>
            <c:numRef>
              <c:f>Sheet1!$B$1:$F$1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xVal>
          <c:yVal>
            <c:numRef>
              <c:f>Sheet1!$B$6:$F$6</c:f>
              <c:numCache>
                <c:formatCode>General</c:formatCode>
                <c:ptCount val="5"/>
                <c:pt idx="1">
                  <c:v>80</c:v>
                </c:pt>
                <c:pt idx="2">
                  <c:v>20</c:v>
                </c:pt>
                <c:pt idx="3">
                  <c:v>5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B9E-4C70-9F80-21EF414CA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121600"/>
        <c:axId val="142688640"/>
      </c:scatterChart>
      <c:valAx>
        <c:axId val="164121600"/>
        <c:scaling>
          <c:orientation val="minMax"/>
          <c:max val="7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fr-FR" sz="1400"/>
                  <a:t>Profondeur de semis (en cm)</a:t>
                </a:r>
              </a:p>
            </c:rich>
          </c:tx>
          <c:layout>
            <c:manualLayout>
              <c:xMode val="edge"/>
              <c:yMode val="edge"/>
              <c:x val="0.29982467489014297"/>
              <c:y val="0.9131275590551181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400" b="1"/>
            </a:pPr>
            <a:endParaRPr lang="fr-FR"/>
          </a:p>
        </c:txPr>
        <c:crossAx val="142688640"/>
        <c:crosses val="autoZero"/>
        <c:crossBetween val="midCat"/>
        <c:majorUnit val="1"/>
      </c:valAx>
      <c:valAx>
        <c:axId val="142688640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fr-FR" sz="1400"/>
                  <a:t>Taux</a:t>
                </a:r>
                <a:r>
                  <a:rPr lang="fr-FR" sz="1400" baseline="0"/>
                  <a:t> de levée (%)</a:t>
                </a:r>
                <a:endParaRPr lang="fr-FR" sz="14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400"/>
            </a:pPr>
            <a:endParaRPr lang="fr-FR"/>
          </a:p>
        </c:txPr>
        <c:crossAx val="16412160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2F76CA96-EEEB-4FEC-865B-E3EBE38BD09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389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DF47E-2BC8-43B4-94B4-2876800A682B}" type="datetimeFigureOut">
              <a:rPr lang="fr-FR" smtClean="0"/>
              <a:t>15/02/2025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9024E-3F65-4063-AAE2-F29F94EE09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54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3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532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DC976A0-3AC6-456C-B463-FB95CAD0F8A9}" type="slidenum">
              <a:rPr lang="fr-FR" smtClean="0"/>
              <a:pPr eaLnBrk="1" hangingPunct="1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Coût d’implantation des prairies: 150 à 200 €/ha de semences + 22 € de </a:t>
            </a:r>
            <a:r>
              <a:rPr lang="fr-FR" dirty="0" err="1"/>
              <a:t>méca</a:t>
            </a:r>
            <a:r>
              <a:rPr lang="fr-FR" dirty="0"/>
              <a:t> implantation (hors MO)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0E59E3-4EDE-4C25-87EA-F8BD4F23DB00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292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7C57B-8744-47A3-BDF9-3891AAF18D1E}" type="slidenum">
              <a:rPr lang="fr-FR" smtClean="0">
                <a:solidFill>
                  <a:prstClr val="black"/>
                </a:solidFill>
              </a:rPr>
              <a:pPr/>
              <a:t>15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36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D23668-85F1-4BE9-A488-38C9197E5161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59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leche_gr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893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Z:\SGENERAL\Communication\logos\Chambre 2010\logo_CA_Maine_Loire_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7"/>
          <a:stretch>
            <a:fillRect/>
          </a:stretch>
        </p:blipFill>
        <p:spPr bwMode="auto">
          <a:xfrm>
            <a:off x="468313" y="3357563"/>
            <a:ext cx="217170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81000"/>
            <a:ext cx="6248400" cy="1524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fr-FR" noProof="0"/>
              <a:t>Modifiez le style du titre</a:t>
            </a:r>
            <a:endParaRPr 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1905000"/>
            <a:ext cx="4648200" cy="1752600"/>
          </a:xfr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noProof="0"/>
              <a:t>Modifiez le style des sous-titres du masque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3034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989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7030A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3400" y="1676400"/>
            <a:ext cx="81534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549853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3400" y="1600201"/>
            <a:ext cx="8153400" cy="441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600"/>
              </a:spcAft>
              <a:buClr>
                <a:schemeClr val="accent4">
                  <a:lumMod val="75000"/>
                </a:schemeClr>
              </a:buClr>
              <a:defRPr sz="2000" b="1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7030A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673769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7030A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01917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299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532" y="-243074"/>
            <a:ext cx="7771774" cy="114275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44134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4"/>
          <p:cNvSpPr>
            <a:spLocks noGrp="1"/>
          </p:cNvSpPr>
          <p:nvPr>
            <p:ph type="body" sz="quarter" idx="12"/>
          </p:nvPr>
        </p:nvSpPr>
        <p:spPr>
          <a:xfrm>
            <a:off x="537328" y="1677977"/>
            <a:ext cx="8059918" cy="2671501"/>
          </a:xfrm>
          <a:prstGeom prst="rect">
            <a:avLst/>
          </a:prstGeo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2438" marR="0" indent="-179388" algn="l" defTabSz="914400" rtl="0" eaLnBrk="0" fontAlgn="base" latinLnBrk="0" hangingPunct="0">
              <a:lnSpc>
                <a:spcPct val="80000"/>
              </a:lnSpc>
              <a:spcBef>
                <a:spcPct val="40000"/>
              </a:spcBef>
              <a:spcAft>
                <a:spcPct val="0"/>
              </a:spcAft>
              <a:buClr>
                <a:srgbClr val="C00000"/>
              </a:buClr>
              <a:buSzPct val="101000"/>
              <a:buFontTx/>
              <a:buBlip>
                <a:blip r:embed="rId2"/>
              </a:buBlip>
              <a:tabLst/>
              <a:def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>
              <a:defRPr sz="8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3034660" y="603133"/>
            <a:ext cx="5449887" cy="688975"/>
          </a:xfrm>
          <a:prstGeom prst="rect">
            <a:avLst/>
          </a:prstGeom>
        </p:spPr>
        <p:txBody>
          <a:bodyPr/>
          <a:lstStyle>
            <a:lvl1pPr>
              <a:buNone/>
              <a:defRPr sz="36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95802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nd2 Arc gris_100dpi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exte 14"/>
          <p:cNvSpPr>
            <a:spLocks noGrp="1"/>
          </p:cNvSpPr>
          <p:nvPr>
            <p:ph type="body" sz="quarter" idx="12"/>
          </p:nvPr>
        </p:nvSpPr>
        <p:spPr>
          <a:xfrm>
            <a:off x="537328" y="1677977"/>
            <a:ext cx="8059918" cy="2671501"/>
          </a:xfrm>
          <a:prstGeom prst="rect">
            <a:avLst/>
          </a:prstGeom>
        </p:spPr>
        <p:txBody>
          <a:bodyPr/>
          <a:lstStyle>
            <a:lvl1pPr>
              <a:buSzPct val="100000"/>
              <a:buFontTx/>
              <a:buBlip>
                <a:blip r:embed="rId3"/>
              </a:buBlip>
              <a:def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2438" marR="0" indent="-179388" algn="l" defTabSz="914400" rtl="0" eaLnBrk="0" fontAlgn="base" latinLnBrk="0" hangingPunct="0">
              <a:lnSpc>
                <a:spcPct val="80000"/>
              </a:lnSpc>
              <a:spcBef>
                <a:spcPct val="40000"/>
              </a:spcBef>
              <a:spcAft>
                <a:spcPct val="0"/>
              </a:spcAft>
              <a:buClr>
                <a:srgbClr val="C00000"/>
              </a:buClr>
              <a:buSzPct val="101000"/>
              <a:buFontTx/>
              <a:buBlip>
                <a:blip r:embed="rId3"/>
              </a:buBlip>
              <a:tabLst/>
              <a:def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>
              <a:defRPr sz="8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3034660" y="603133"/>
            <a:ext cx="5449887" cy="688975"/>
          </a:xfrm>
          <a:prstGeom prst="rect">
            <a:avLst/>
          </a:prstGeom>
        </p:spPr>
        <p:txBody>
          <a:bodyPr/>
          <a:lstStyle>
            <a:lvl1pPr>
              <a:buNone/>
              <a:defRPr sz="36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3"/>
          <p:cNvSpPr>
            <a:spLocks noGrp="1"/>
          </p:cNvSpPr>
          <p:nvPr>
            <p:ph type="body" sz="quarter" idx="16"/>
          </p:nvPr>
        </p:nvSpPr>
        <p:spPr>
          <a:xfrm>
            <a:off x="1673525" y="6495150"/>
            <a:ext cx="5046453" cy="2413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3609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1A4E2E9-F22A-4819-AE57-D6326B632418}" type="datetimeFigureOut">
              <a:rPr lang="fr-FR" sz="1800" smtClean="0">
                <a:solidFill>
                  <a:prstClr val="black">
                    <a:tint val="75000"/>
                  </a:prstClr>
                </a:solidFill>
                <a:latin typeface="Verdan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15/02/2025</a:t>
            </a:fld>
            <a:endParaRPr lang="fr-FR" sz="1800">
              <a:solidFill>
                <a:prstClr val="black">
                  <a:tint val="75000"/>
                </a:prstClr>
              </a:solidFill>
              <a:latin typeface="Verdana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prstClr val="black">
                  <a:tint val="75000"/>
                </a:prstClr>
              </a:solidFill>
              <a:latin typeface="Verdana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51B3700-9F89-45F0-8625-4FB3AA87FCA5}" type="slidenum">
              <a:rPr lang="fr-FR" sz="1800" smtClean="0">
                <a:solidFill>
                  <a:prstClr val="black">
                    <a:tint val="75000"/>
                  </a:prstClr>
                </a:solidFill>
                <a:latin typeface="Verdan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sz="1800">
              <a:solidFill>
                <a:prstClr val="black">
                  <a:tint val="75000"/>
                </a:prstClr>
              </a:solidFill>
              <a:latin typeface="Verdana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92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3563888" y="6381328"/>
            <a:ext cx="210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1F497D"/>
                </a:solidFill>
                <a:latin typeface="Verdana"/>
              </a:rPr>
              <a:t>www.carbon-dairy.fr</a:t>
            </a:r>
          </a:p>
        </p:txBody>
      </p:sp>
      <p:pic>
        <p:nvPicPr>
          <p:cNvPr id="14" name="Image 13" descr="APCA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5" y="188641"/>
            <a:ext cx="441980" cy="360040"/>
          </a:xfrm>
          <a:prstGeom prst="rect">
            <a:avLst/>
          </a:prstGeom>
        </p:spPr>
      </p:pic>
      <p:pic>
        <p:nvPicPr>
          <p:cNvPr id="15" name="Image 14" descr="CNIEL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188640"/>
            <a:ext cx="432048" cy="372898"/>
          </a:xfrm>
          <a:prstGeom prst="rect">
            <a:avLst/>
          </a:prstGeom>
        </p:spPr>
      </p:pic>
      <p:pic>
        <p:nvPicPr>
          <p:cNvPr id="16" name="Image 15" descr="ECEL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88640"/>
            <a:ext cx="432048" cy="360737"/>
          </a:xfrm>
          <a:prstGeom prst="rect">
            <a:avLst/>
          </a:prstGeom>
        </p:spPr>
      </p:pic>
      <p:pic>
        <p:nvPicPr>
          <p:cNvPr id="17" name="Image 16" descr="idel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41" y="188640"/>
            <a:ext cx="429803" cy="360040"/>
          </a:xfrm>
          <a:prstGeom prst="rect">
            <a:avLst/>
          </a:prstGeom>
        </p:spPr>
      </p:pic>
      <p:pic>
        <p:nvPicPr>
          <p:cNvPr id="18" name="Image 17" descr="life.jp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309320"/>
            <a:ext cx="558503" cy="4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64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nd2 Arc gris_100dpi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exte 14"/>
          <p:cNvSpPr>
            <a:spLocks noGrp="1"/>
          </p:cNvSpPr>
          <p:nvPr>
            <p:ph type="body" sz="quarter" idx="12"/>
          </p:nvPr>
        </p:nvSpPr>
        <p:spPr>
          <a:xfrm>
            <a:off x="537328" y="1677977"/>
            <a:ext cx="8059918" cy="2671501"/>
          </a:xfrm>
          <a:prstGeom prst="rect">
            <a:avLst/>
          </a:prstGeom>
        </p:spPr>
        <p:txBody>
          <a:bodyPr/>
          <a:lstStyle>
            <a:lvl1pPr>
              <a:buSzPct val="100000"/>
              <a:buFontTx/>
              <a:buBlip>
                <a:blip r:embed="rId3"/>
              </a:buBlip>
              <a:def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2438" marR="0" indent="-179388" algn="l" defTabSz="914400" rtl="0" eaLnBrk="0" fontAlgn="base" latinLnBrk="0" hangingPunct="0">
              <a:lnSpc>
                <a:spcPct val="80000"/>
              </a:lnSpc>
              <a:spcBef>
                <a:spcPct val="40000"/>
              </a:spcBef>
              <a:spcAft>
                <a:spcPct val="0"/>
              </a:spcAft>
              <a:buClr>
                <a:srgbClr val="C00000"/>
              </a:buClr>
              <a:buSzPct val="101000"/>
              <a:buFontTx/>
              <a:buBlip>
                <a:blip r:embed="rId3"/>
              </a:buBlip>
              <a:tabLst/>
              <a:def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>
              <a:defRPr sz="8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3034660" y="603133"/>
            <a:ext cx="5449887" cy="688975"/>
          </a:xfrm>
          <a:prstGeom prst="rect">
            <a:avLst/>
          </a:prstGeom>
        </p:spPr>
        <p:txBody>
          <a:bodyPr/>
          <a:lstStyle>
            <a:lvl1pPr>
              <a:buNone/>
              <a:defRPr sz="36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3"/>
          <p:cNvSpPr>
            <a:spLocks noGrp="1"/>
          </p:cNvSpPr>
          <p:nvPr>
            <p:ph type="body" sz="quarter" idx="16"/>
          </p:nvPr>
        </p:nvSpPr>
        <p:spPr>
          <a:xfrm>
            <a:off x="1673525" y="6495150"/>
            <a:ext cx="5046453" cy="2413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8334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leche_gr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87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611188" y="1195388"/>
            <a:ext cx="6769100" cy="0"/>
          </a:xfrm>
          <a:prstGeom prst="line">
            <a:avLst/>
          </a:prstGeom>
          <a:noFill/>
          <a:ln w="19050">
            <a:solidFill>
              <a:srgbClr val="00913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6" name="Picture 3" descr="bandeau bas pw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6176963"/>
            <a:ext cx="834231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407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7030A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3400" y="1676400"/>
            <a:ext cx="81534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509128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3400" y="1600201"/>
            <a:ext cx="8153400" cy="441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600"/>
              </a:spcAft>
              <a:buClr>
                <a:schemeClr val="accent4">
                  <a:lumMod val="75000"/>
                </a:schemeClr>
              </a:buClr>
              <a:defRPr sz="2000" b="1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7030A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170181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7030A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941931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956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532" y="-243074"/>
            <a:ext cx="7771774" cy="114275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36493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4"/>
          <p:cNvSpPr>
            <a:spLocks noGrp="1"/>
          </p:cNvSpPr>
          <p:nvPr>
            <p:ph type="body" sz="quarter" idx="12"/>
          </p:nvPr>
        </p:nvSpPr>
        <p:spPr>
          <a:xfrm>
            <a:off x="537328" y="1677977"/>
            <a:ext cx="8059918" cy="2671501"/>
          </a:xfrm>
          <a:prstGeom prst="rect">
            <a:avLst/>
          </a:prstGeo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2438" marR="0" indent="-179388" algn="l" defTabSz="914400" rtl="0" eaLnBrk="0" fontAlgn="base" latinLnBrk="0" hangingPunct="0">
              <a:lnSpc>
                <a:spcPct val="80000"/>
              </a:lnSpc>
              <a:spcBef>
                <a:spcPct val="40000"/>
              </a:spcBef>
              <a:spcAft>
                <a:spcPct val="0"/>
              </a:spcAft>
              <a:buClr>
                <a:srgbClr val="C00000"/>
              </a:buClr>
              <a:buSzPct val="101000"/>
              <a:buFontTx/>
              <a:buBlip>
                <a:blip r:embed="rId2"/>
              </a:buBlip>
              <a:tabLst/>
              <a:def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>
              <a:defRPr sz="8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3034660" y="603133"/>
            <a:ext cx="5449887" cy="688975"/>
          </a:xfrm>
          <a:prstGeom prst="rect">
            <a:avLst/>
          </a:prstGeom>
        </p:spPr>
        <p:txBody>
          <a:bodyPr/>
          <a:lstStyle>
            <a:lvl1pPr>
              <a:buNone/>
              <a:defRPr sz="36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54056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nd2 Arc gris_100dpi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exte 14"/>
          <p:cNvSpPr>
            <a:spLocks noGrp="1"/>
          </p:cNvSpPr>
          <p:nvPr>
            <p:ph type="body" sz="quarter" idx="12"/>
          </p:nvPr>
        </p:nvSpPr>
        <p:spPr>
          <a:xfrm>
            <a:off x="537328" y="1677977"/>
            <a:ext cx="8059918" cy="2671501"/>
          </a:xfrm>
          <a:prstGeom prst="rect">
            <a:avLst/>
          </a:prstGeom>
        </p:spPr>
        <p:txBody>
          <a:bodyPr/>
          <a:lstStyle>
            <a:lvl1pPr>
              <a:buSzPct val="100000"/>
              <a:buFontTx/>
              <a:buBlip>
                <a:blip r:embed="rId3"/>
              </a:buBlip>
              <a:def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2438" marR="0" indent="-179388" algn="l" defTabSz="914400" rtl="0" eaLnBrk="0" fontAlgn="base" latinLnBrk="0" hangingPunct="0">
              <a:lnSpc>
                <a:spcPct val="80000"/>
              </a:lnSpc>
              <a:spcBef>
                <a:spcPct val="40000"/>
              </a:spcBef>
              <a:spcAft>
                <a:spcPct val="0"/>
              </a:spcAft>
              <a:buClr>
                <a:srgbClr val="C00000"/>
              </a:buClr>
              <a:buSzPct val="101000"/>
              <a:buFontTx/>
              <a:buBlip>
                <a:blip r:embed="rId3"/>
              </a:buBlip>
              <a:tabLst/>
              <a:def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>
              <a:defRPr sz="8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3034660" y="603133"/>
            <a:ext cx="5449887" cy="688975"/>
          </a:xfrm>
          <a:prstGeom prst="rect">
            <a:avLst/>
          </a:prstGeom>
        </p:spPr>
        <p:txBody>
          <a:bodyPr/>
          <a:lstStyle>
            <a:lvl1pPr>
              <a:buNone/>
              <a:defRPr sz="36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3"/>
          <p:cNvSpPr>
            <a:spLocks noGrp="1"/>
          </p:cNvSpPr>
          <p:nvPr>
            <p:ph type="body" sz="quarter" idx="16"/>
          </p:nvPr>
        </p:nvSpPr>
        <p:spPr>
          <a:xfrm>
            <a:off x="1673525" y="6495150"/>
            <a:ext cx="5046453" cy="2413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843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1A4E2E9-F22A-4819-AE57-D6326B632418}" type="datetimeFigureOut">
              <a:rPr lang="fr-FR" sz="1800" smtClean="0">
                <a:solidFill>
                  <a:prstClr val="black">
                    <a:tint val="75000"/>
                  </a:prstClr>
                </a:solidFill>
                <a:latin typeface="Verdan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15/02/2025</a:t>
            </a:fld>
            <a:endParaRPr lang="fr-FR" sz="1800">
              <a:solidFill>
                <a:prstClr val="black">
                  <a:tint val="75000"/>
                </a:prstClr>
              </a:solidFill>
              <a:latin typeface="Verdana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prstClr val="black">
                  <a:tint val="75000"/>
                </a:prstClr>
              </a:solidFill>
              <a:latin typeface="Verdana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51B3700-9F89-45F0-8625-4FB3AA87FCA5}" type="slidenum">
              <a:rPr lang="fr-FR" sz="1800" smtClean="0">
                <a:solidFill>
                  <a:prstClr val="black">
                    <a:tint val="75000"/>
                  </a:prstClr>
                </a:solidFill>
                <a:latin typeface="Verdan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sz="1800">
              <a:solidFill>
                <a:prstClr val="black">
                  <a:tint val="75000"/>
                </a:prstClr>
              </a:solidFill>
              <a:latin typeface="Verdana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92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3563888" y="6381328"/>
            <a:ext cx="210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1F497D"/>
                </a:solidFill>
                <a:latin typeface="Verdana"/>
              </a:rPr>
              <a:t>www.carbon-dairy.fr</a:t>
            </a:r>
          </a:p>
        </p:txBody>
      </p:sp>
      <p:pic>
        <p:nvPicPr>
          <p:cNvPr id="14" name="Image 13" descr="APCA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5" y="188641"/>
            <a:ext cx="441980" cy="360040"/>
          </a:xfrm>
          <a:prstGeom prst="rect">
            <a:avLst/>
          </a:prstGeom>
        </p:spPr>
      </p:pic>
      <p:pic>
        <p:nvPicPr>
          <p:cNvPr id="15" name="Image 14" descr="CNIEL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188640"/>
            <a:ext cx="432048" cy="372898"/>
          </a:xfrm>
          <a:prstGeom prst="rect">
            <a:avLst/>
          </a:prstGeom>
        </p:spPr>
      </p:pic>
      <p:pic>
        <p:nvPicPr>
          <p:cNvPr id="16" name="Image 15" descr="ECEL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88640"/>
            <a:ext cx="432048" cy="360737"/>
          </a:xfrm>
          <a:prstGeom prst="rect">
            <a:avLst/>
          </a:prstGeom>
        </p:spPr>
      </p:pic>
      <p:pic>
        <p:nvPicPr>
          <p:cNvPr id="17" name="Image 16" descr="idel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41" y="188640"/>
            <a:ext cx="429803" cy="360040"/>
          </a:xfrm>
          <a:prstGeom prst="rect">
            <a:avLst/>
          </a:prstGeom>
        </p:spPr>
      </p:pic>
      <p:pic>
        <p:nvPicPr>
          <p:cNvPr id="18" name="Image 17" descr="life.jp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309320"/>
            <a:ext cx="558503" cy="4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536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nd2 Arc gris_100dpi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exte 14"/>
          <p:cNvSpPr>
            <a:spLocks noGrp="1"/>
          </p:cNvSpPr>
          <p:nvPr>
            <p:ph type="body" sz="quarter" idx="12"/>
          </p:nvPr>
        </p:nvSpPr>
        <p:spPr>
          <a:xfrm>
            <a:off x="537328" y="1677977"/>
            <a:ext cx="8059918" cy="2671501"/>
          </a:xfrm>
          <a:prstGeom prst="rect">
            <a:avLst/>
          </a:prstGeom>
        </p:spPr>
        <p:txBody>
          <a:bodyPr/>
          <a:lstStyle>
            <a:lvl1pPr>
              <a:buSzPct val="100000"/>
              <a:buFontTx/>
              <a:buBlip>
                <a:blip r:embed="rId3"/>
              </a:buBlip>
              <a:def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2438" marR="0" indent="-179388" algn="l" defTabSz="914400" rtl="0" eaLnBrk="0" fontAlgn="base" latinLnBrk="0" hangingPunct="0">
              <a:lnSpc>
                <a:spcPct val="80000"/>
              </a:lnSpc>
              <a:spcBef>
                <a:spcPct val="40000"/>
              </a:spcBef>
              <a:spcAft>
                <a:spcPct val="0"/>
              </a:spcAft>
              <a:buClr>
                <a:srgbClr val="C00000"/>
              </a:buClr>
              <a:buSzPct val="101000"/>
              <a:buFontTx/>
              <a:buBlip>
                <a:blip r:embed="rId3"/>
              </a:buBlip>
              <a:tabLst/>
              <a:def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>
              <a:defRPr sz="8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3034660" y="603133"/>
            <a:ext cx="5449887" cy="688975"/>
          </a:xfrm>
          <a:prstGeom prst="rect">
            <a:avLst/>
          </a:prstGeom>
        </p:spPr>
        <p:txBody>
          <a:bodyPr/>
          <a:lstStyle>
            <a:lvl1pPr>
              <a:buNone/>
              <a:defRPr sz="36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3"/>
          <p:cNvSpPr>
            <a:spLocks noGrp="1"/>
          </p:cNvSpPr>
          <p:nvPr>
            <p:ph type="body" sz="quarter" idx="16"/>
          </p:nvPr>
        </p:nvSpPr>
        <p:spPr>
          <a:xfrm>
            <a:off x="1673525" y="6495150"/>
            <a:ext cx="5046453" cy="2413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7512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7030A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3400" y="1676400"/>
            <a:ext cx="81534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94012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leche_gr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87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712418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3400" y="1600201"/>
            <a:ext cx="8153400" cy="441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600"/>
              </a:spcAft>
              <a:buClr>
                <a:schemeClr val="accent4">
                  <a:lumMod val="75000"/>
                </a:schemeClr>
              </a:buClr>
              <a:defRPr sz="2000" b="1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7030A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855283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7030A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8110059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184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532" y="-243074"/>
            <a:ext cx="7771774" cy="114275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653411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4"/>
          <p:cNvSpPr>
            <a:spLocks noGrp="1"/>
          </p:cNvSpPr>
          <p:nvPr>
            <p:ph type="body" sz="quarter" idx="12"/>
          </p:nvPr>
        </p:nvSpPr>
        <p:spPr>
          <a:xfrm>
            <a:off x="537328" y="1677977"/>
            <a:ext cx="8059918" cy="2671501"/>
          </a:xfrm>
          <a:prstGeom prst="rect">
            <a:avLst/>
          </a:prstGeo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2438" marR="0" indent="-179388" algn="l" defTabSz="914400" rtl="0" eaLnBrk="0" fontAlgn="base" latinLnBrk="0" hangingPunct="0">
              <a:lnSpc>
                <a:spcPct val="80000"/>
              </a:lnSpc>
              <a:spcBef>
                <a:spcPct val="40000"/>
              </a:spcBef>
              <a:spcAft>
                <a:spcPct val="0"/>
              </a:spcAft>
              <a:buClr>
                <a:srgbClr val="C00000"/>
              </a:buClr>
              <a:buSzPct val="101000"/>
              <a:buFontTx/>
              <a:buBlip>
                <a:blip r:embed="rId2"/>
              </a:buBlip>
              <a:tabLst/>
              <a:def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>
              <a:defRPr sz="8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3034660" y="603133"/>
            <a:ext cx="5449887" cy="688975"/>
          </a:xfrm>
          <a:prstGeom prst="rect">
            <a:avLst/>
          </a:prstGeom>
        </p:spPr>
        <p:txBody>
          <a:bodyPr/>
          <a:lstStyle>
            <a:lvl1pPr>
              <a:buNone/>
              <a:defRPr sz="36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783374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nd2 Arc gris_100dpi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exte 14"/>
          <p:cNvSpPr>
            <a:spLocks noGrp="1"/>
          </p:cNvSpPr>
          <p:nvPr>
            <p:ph type="body" sz="quarter" idx="12"/>
          </p:nvPr>
        </p:nvSpPr>
        <p:spPr>
          <a:xfrm>
            <a:off x="537328" y="1677977"/>
            <a:ext cx="8059918" cy="2671501"/>
          </a:xfrm>
          <a:prstGeom prst="rect">
            <a:avLst/>
          </a:prstGeom>
        </p:spPr>
        <p:txBody>
          <a:bodyPr/>
          <a:lstStyle>
            <a:lvl1pPr>
              <a:buSzPct val="100000"/>
              <a:buFontTx/>
              <a:buBlip>
                <a:blip r:embed="rId3"/>
              </a:buBlip>
              <a:def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2438" marR="0" indent="-179388" algn="l" defTabSz="914400" rtl="0" eaLnBrk="0" fontAlgn="base" latinLnBrk="0" hangingPunct="0">
              <a:lnSpc>
                <a:spcPct val="80000"/>
              </a:lnSpc>
              <a:spcBef>
                <a:spcPct val="40000"/>
              </a:spcBef>
              <a:spcAft>
                <a:spcPct val="0"/>
              </a:spcAft>
              <a:buClr>
                <a:srgbClr val="C00000"/>
              </a:buClr>
              <a:buSzPct val="101000"/>
              <a:buFontTx/>
              <a:buBlip>
                <a:blip r:embed="rId3"/>
              </a:buBlip>
              <a:tabLst/>
              <a:def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>
              <a:defRPr sz="8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3034660" y="603133"/>
            <a:ext cx="5449887" cy="688975"/>
          </a:xfrm>
          <a:prstGeom prst="rect">
            <a:avLst/>
          </a:prstGeom>
        </p:spPr>
        <p:txBody>
          <a:bodyPr/>
          <a:lstStyle>
            <a:lvl1pPr>
              <a:buNone/>
              <a:defRPr sz="36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3"/>
          <p:cNvSpPr>
            <a:spLocks noGrp="1"/>
          </p:cNvSpPr>
          <p:nvPr>
            <p:ph type="body" sz="quarter" idx="16"/>
          </p:nvPr>
        </p:nvSpPr>
        <p:spPr>
          <a:xfrm>
            <a:off x="1673525" y="6495150"/>
            <a:ext cx="5046453" cy="2413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5023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1A4E2E9-F22A-4819-AE57-D6326B632418}" type="datetimeFigureOut">
              <a:rPr lang="fr-FR" sz="1800" smtClean="0">
                <a:solidFill>
                  <a:prstClr val="black">
                    <a:tint val="75000"/>
                  </a:prstClr>
                </a:solidFill>
                <a:latin typeface="Verdan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15/02/2025</a:t>
            </a:fld>
            <a:endParaRPr lang="fr-FR" sz="1800">
              <a:solidFill>
                <a:prstClr val="black">
                  <a:tint val="75000"/>
                </a:prstClr>
              </a:solidFill>
              <a:latin typeface="Verdana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prstClr val="black">
                  <a:tint val="75000"/>
                </a:prstClr>
              </a:solidFill>
              <a:latin typeface="Verdana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51B3700-9F89-45F0-8625-4FB3AA87FCA5}" type="slidenum">
              <a:rPr lang="fr-FR" sz="1800" smtClean="0">
                <a:solidFill>
                  <a:prstClr val="black">
                    <a:tint val="75000"/>
                  </a:prstClr>
                </a:solidFill>
                <a:latin typeface="Verdan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 sz="1800">
              <a:solidFill>
                <a:prstClr val="black">
                  <a:tint val="75000"/>
                </a:prstClr>
              </a:solidFill>
              <a:latin typeface="Verdana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92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3563888" y="6381328"/>
            <a:ext cx="210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1F497D"/>
                </a:solidFill>
                <a:latin typeface="Verdana"/>
              </a:rPr>
              <a:t>www.carbon-dairy.fr</a:t>
            </a:r>
          </a:p>
        </p:txBody>
      </p:sp>
      <p:pic>
        <p:nvPicPr>
          <p:cNvPr id="14" name="Image 13" descr="APCA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5" y="188641"/>
            <a:ext cx="441980" cy="360040"/>
          </a:xfrm>
          <a:prstGeom prst="rect">
            <a:avLst/>
          </a:prstGeom>
        </p:spPr>
      </p:pic>
      <p:pic>
        <p:nvPicPr>
          <p:cNvPr id="15" name="Image 14" descr="CNIEL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188640"/>
            <a:ext cx="432048" cy="372898"/>
          </a:xfrm>
          <a:prstGeom prst="rect">
            <a:avLst/>
          </a:prstGeom>
        </p:spPr>
      </p:pic>
      <p:pic>
        <p:nvPicPr>
          <p:cNvPr id="16" name="Image 15" descr="ECEL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88640"/>
            <a:ext cx="432048" cy="360737"/>
          </a:xfrm>
          <a:prstGeom prst="rect">
            <a:avLst/>
          </a:prstGeom>
        </p:spPr>
      </p:pic>
      <p:pic>
        <p:nvPicPr>
          <p:cNvPr id="17" name="Image 16" descr="idel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41" y="188640"/>
            <a:ext cx="429803" cy="360040"/>
          </a:xfrm>
          <a:prstGeom prst="rect">
            <a:avLst/>
          </a:prstGeom>
        </p:spPr>
      </p:pic>
      <p:pic>
        <p:nvPicPr>
          <p:cNvPr id="18" name="Image 17" descr="life.jp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309320"/>
            <a:ext cx="558503" cy="4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689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nd2 Arc gris_100dpi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exte 14"/>
          <p:cNvSpPr>
            <a:spLocks noGrp="1"/>
          </p:cNvSpPr>
          <p:nvPr>
            <p:ph type="body" sz="quarter" idx="12"/>
          </p:nvPr>
        </p:nvSpPr>
        <p:spPr>
          <a:xfrm>
            <a:off x="537328" y="1677977"/>
            <a:ext cx="8059918" cy="2671501"/>
          </a:xfrm>
          <a:prstGeom prst="rect">
            <a:avLst/>
          </a:prstGeom>
        </p:spPr>
        <p:txBody>
          <a:bodyPr/>
          <a:lstStyle>
            <a:lvl1pPr>
              <a:buSzPct val="100000"/>
              <a:buFontTx/>
              <a:buBlip>
                <a:blip r:embed="rId3"/>
              </a:buBlip>
              <a:defRPr kumimoji="0" lang="fr-F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2438" marR="0" indent="-179388" algn="l" defTabSz="914400" rtl="0" eaLnBrk="0" fontAlgn="base" latinLnBrk="0" hangingPunct="0">
              <a:lnSpc>
                <a:spcPct val="80000"/>
              </a:lnSpc>
              <a:spcBef>
                <a:spcPct val="40000"/>
              </a:spcBef>
              <a:spcAft>
                <a:spcPct val="0"/>
              </a:spcAft>
              <a:buClr>
                <a:srgbClr val="C00000"/>
              </a:buClr>
              <a:buSzPct val="101000"/>
              <a:buFontTx/>
              <a:buBlip>
                <a:blip r:embed="rId3"/>
              </a:buBlip>
              <a:tabLst/>
              <a:def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>
              <a:defRPr sz="800"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3034660" y="603133"/>
            <a:ext cx="5449887" cy="688975"/>
          </a:xfrm>
          <a:prstGeom prst="rect">
            <a:avLst/>
          </a:prstGeom>
        </p:spPr>
        <p:txBody>
          <a:bodyPr/>
          <a:lstStyle>
            <a:lvl1pPr>
              <a:buNone/>
              <a:defRPr sz="36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3"/>
          <p:cNvSpPr>
            <a:spLocks noGrp="1"/>
          </p:cNvSpPr>
          <p:nvPr>
            <p:ph type="body" sz="quarter" idx="16"/>
          </p:nvPr>
        </p:nvSpPr>
        <p:spPr>
          <a:xfrm>
            <a:off x="1673525" y="6495150"/>
            <a:ext cx="5046453" cy="2413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8879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480371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rgbClr val="3333CC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828762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ercle haut pw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95600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bandeau bas pw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186488"/>
            <a:ext cx="8243887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437063"/>
            <a:ext cx="1295400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2852936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rgbClr val="0091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8215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445338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28881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502418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23494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2870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01573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29164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943000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16963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304800"/>
            <a:ext cx="8001000" cy="57912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37300"/>
            <a:ext cx="34639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fr-FR" sz="1800">
                <a:solidFill>
                  <a:srgbClr val="000000"/>
                </a:solidFill>
                <a:latin typeface="Arial" charset="0"/>
              </a:rPr>
              <a:t>Stéphanie Guibert – CA 53 – Avril 2011</a:t>
            </a:r>
          </a:p>
        </p:txBody>
      </p:sp>
    </p:spTree>
    <p:extLst>
      <p:ext uri="{BB962C8B-B14F-4D97-AF65-F5344CB8AC3E}">
        <p14:creationId xmlns:p14="http://schemas.microsoft.com/office/powerpoint/2010/main" val="121206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611188" y="1195388"/>
            <a:ext cx="6769100" cy="0"/>
          </a:xfrm>
          <a:prstGeom prst="line">
            <a:avLst/>
          </a:prstGeom>
          <a:noFill/>
          <a:ln w="19050">
            <a:solidFill>
              <a:srgbClr val="00913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6" name="Picture 9" descr="fleche_gr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87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bandeau bas pw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6176963"/>
            <a:ext cx="834231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 baseline="0">
                <a:latin typeface="Verdana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628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andeau bas pw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6176963"/>
            <a:ext cx="834231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fleche_gr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87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4752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ndeau bas pw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9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5"/>
          <p:cNvSpPr>
            <a:spLocks noChangeShapeType="1"/>
          </p:cNvSpPr>
          <p:nvPr/>
        </p:nvSpPr>
        <p:spPr bwMode="auto">
          <a:xfrm rot="5400000" flipH="1">
            <a:off x="4679950" y="3321051"/>
            <a:ext cx="6264275" cy="0"/>
          </a:xfrm>
          <a:prstGeom prst="line">
            <a:avLst/>
          </a:prstGeom>
          <a:noFill/>
          <a:ln w="19050">
            <a:solidFill>
              <a:srgbClr val="00913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6" name="Picture 9" descr="fleche_gr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63" y="5661025"/>
            <a:ext cx="9144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5522032" y="2406960"/>
            <a:ext cx="5544616" cy="96396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7977" y="1124744"/>
            <a:ext cx="6838528" cy="411480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34817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3400" y="1676400"/>
            <a:ext cx="81534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479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3400" y="1600201"/>
            <a:ext cx="8153400" cy="441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600"/>
              </a:spcAft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00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7772400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Cliquez pour modifier le style du titre du masque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Cliquez pour modifier les styles du texte du masque</a:t>
            </a:r>
          </a:p>
          <a:p>
            <a:pPr lvl="1"/>
            <a:r>
              <a:rPr lang="en-US" altLang="fr-FR"/>
              <a:t>Deuxième niveau</a:t>
            </a:r>
          </a:p>
          <a:p>
            <a:pPr lvl="2"/>
            <a:r>
              <a:rPr lang="en-US" altLang="fr-FR"/>
              <a:t>Troisième niveau</a:t>
            </a:r>
          </a:p>
          <a:p>
            <a:pPr lvl="3"/>
            <a:r>
              <a:rPr lang="en-US" altLang="fr-FR"/>
              <a:t>Quatrième niveau</a:t>
            </a:r>
          </a:p>
          <a:p>
            <a:pPr lvl="4"/>
            <a:r>
              <a:rPr lang="en-US" altLang="fr-FR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913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9139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9139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9139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9139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Connecteur droit 2"/>
          <p:cNvCxnSpPr>
            <a:cxnSpLocks noChangeShapeType="1"/>
          </p:cNvCxnSpPr>
          <p:nvPr/>
        </p:nvCxnSpPr>
        <p:spPr bwMode="auto">
          <a:xfrm>
            <a:off x="609600" y="1219200"/>
            <a:ext cx="6781800" cy="1588"/>
          </a:xfrm>
          <a:prstGeom prst="line">
            <a:avLst/>
          </a:prstGeom>
          <a:noFill/>
          <a:ln w="22225">
            <a:solidFill>
              <a:schemeClr val="accent2"/>
            </a:solidFill>
            <a:round/>
            <a:headEnd/>
            <a:tailEnd/>
          </a:ln>
          <a:effectLst>
            <a:outerShdw rotWithShape="0">
              <a:schemeClr val="bg1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5" name="Image 4" descr="Page courante boomerang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700" y="4763"/>
            <a:ext cx="17653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Image 5" descr="Page titre pied Végétal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00" y="6180138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ZoneTexte 6"/>
          <p:cNvSpPr txBox="1">
            <a:spLocks noChangeArrowheads="1"/>
          </p:cNvSpPr>
          <p:nvPr/>
        </p:nvSpPr>
        <p:spPr bwMode="auto">
          <a:xfrm>
            <a:off x="3819525" y="6457950"/>
            <a:ext cx="5181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fr-FR" sz="500" dirty="0">
                <a:solidFill>
                  <a:prstClr val="white"/>
                </a:solidFill>
                <a:cs typeface="Arial" pitchFamily="34" charset="0"/>
              </a:rPr>
              <a:t>Ce document est la propriété exclusive de la Chambre d’agriculture de la Mayenne.</a:t>
            </a:r>
          </a:p>
          <a:p>
            <a:pPr algn="r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fr-FR" sz="500">
                <a:solidFill>
                  <a:prstClr val="white"/>
                </a:solidFill>
                <a:cs typeface="Arial" pitchFamily="34" charset="0"/>
              </a:rPr>
              <a:t>Reproduction et communication à un tiers après autorisation de la Chambre d’agriculture de la Mayenne</a:t>
            </a:r>
            <a:endParaRPr lang="fr-FR" sz="500" dirty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9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ZoneTexte 2"/>
          <p:cNvSpPr txBox="1">
            <a:spLocks noChangeArrowheads="1"/>
          </p:cNvSpPr>
          <p:nvPr/>
        </p:nvSpPr>
        <p:spPr bwMode="auto">
          <a:xfrm>
            <a:off x="1714500" y="6197600"/>
            <a:ext cx="7429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800">
                <a:solidFill>
                  <a:prstClr val="white"/>
                </a:solidFill>
                <a:latin typeface="Calibri" pitchFamily="34" charset="0"/>
              </a:rPr>
              <a:t>Journée technique Viande Bovine - 8 mars 2012 - Angers</a:t>
            </a:r>
          </a:p>
        </p:txBody>
      </p:sp>
      <p:pic>
        <p:nvPicPr>
          <p:cNvPr id="3075" name="Image 3" descr="Page titre pied Elevage.pdf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00" y="6184900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7" name="Connecteur droit 12"/>
          <p:cNvCxnSpPr>
            <a:cxnSpLocks noChangeShapeType="1"/>
          </p:cNvCxnSpPr>
          <p:nvPr/>
        </p:nvCxnSpPr>
        <p:spPr bwMode="auto">
          <a:xfrm>
            <a:off x="609600" y="1219200"/>
            <a:ext cx="6781800" cy="1588"/>
          </a:xfrm>
          <a:prstGeom prst="line">
            <a:avLst/>
          </a:prstGeom>
          <a:noFill/>
          <a:ln w="22225">
            <a:solidFill>
              <a:srgbClr val="71288C"/>
            </a:solidFill>
            <a:round/>
            <a:headEnd/>
            <a:tailEnd/>
          </a:ln>
          <a:effectLst>
            <a:outerShdw rotWithShape="0">
              <a:schemeClr val="bg1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8" name="Image 4" descr="Page courante boomerang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0"/>
            <a:ext cx="17653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2"/>
          <p:cNvSpPr txBox="1">
            <a:spLocks noChangeArrowheads="1"/>
          </p:cNvSpPr>
          <p:nvPr userDrawn="1"/>
        </p:nvSpPr>
        <p:spPr bwMode="auto">
          <a:xfrm>
            <a:off x="1714500" y="6184900"/>
            <a:ext cx="742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solidFill>
                  <a:prstClr val="white"/>
                </a:solidFill>
                <a:latin typeface="Calibri" pitchFamily="34" charset="0"/>
              </a:rPr>
              <a:t>Recherche appliquée – les nouveautés de la filière laitière – 2 mars 2017</a:t>
            </a:r>
          </a:p>
        </p:txBody>
      </p:sp>
      <p:sp>
        <p:nvSpPr>
          <p:cNvPr id="9" name="ZoneTexte 5"/>
          <p:cNvSpPr txBox="1">
            <a:spLocks noChangeArrowheads="1"/>
          </p:cNvSpPr>
          <p:nvPr userDrawn="1"/>
        </p:nvSpPr>
        <p:spPr bwMode="auto">
          <a:xfrm>
            <a:off x="3962400" y="6527800"/>
            <a:ext cx="5181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fr-FR" sz="700" dirty="0">
                <a:solidFill>
                  <a:prstClr val="white"/>
                </a:solidFill>
                <a:latin typeface="Arial" pitchFamily="34" charset="0"/>
              </a:rPr>
              <a:t>Ce document est la propriété exclusive des Chambres d’agriculture des Pays de la Loire et de ses partenaires .</a:t>
            </a:r>
          </a:p>
          <a:p>
            <a:pPr algn="r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fr-FR" sz="700" dirty="0">
                <a:solidFill>
                  <a:prstClr val="white"/>
                </a:solidFill>
                <a:latin typeface="Arial" pitchFamily="34" charset="0"/>
              </a:rPr>
              <a:t>Reproduction et communication à un tiers après autorisation des Chambres d’agriculture des Pays de la Loire.</a:t>
            </a:r>
          </a:p>
        </p:txBody>
      </p:sp>
    </p:spTree>
    <p:extLst>
      <p:ext uri="{BB962C8B-B14F-4D97-AF65-F5344CB8AC3E}">
        <p14:creationId xmlns:p14="http://schemas.microsoft.com/office/powerpoint/2010/main" val="333651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ZoneTexte 2"/>
          <p:cNvSpPr txBox="1">
            <a:spLocks noChangeArrowheads="1"/>
          </p:cNvSpPr>
          <p:nvPr/>
        </p:nvSpPr>
        <p:spPr bwMode="auto">
          <a:xfrm>
            <a:off x="1714500" y="6197600"/>
            <a:ext cx="7429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800">
                <a:solidFill>
                  <a:prstClr val="white"/>
                </a:solidFill>
                <a:latin typeface="Calibri" pitchFamily="34" charset="0"/>
              </a:rPr>
              <a:t>Journée technique Viande Bovine - 8 mars 2012 - Angers</a:t>
            </a:r>
          </a:p>
        </p:txBody>
      </p:sp>
      <p:pic>
        <p:nvPicPr>
          <p:cNvPr id="3075" name="Image 3" descr="Page titre pied Elevage.pdf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00" y="6184900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7" name="Connecteur droit 12"/>
          <p:cNvCxnSpPr>
            <a:cxnSpLocks noChangeShapeType="1"/>
          </p:cNvCxnSpPr>
          <p:nvPr/>
        </p:nvCxnSpPr>
        <p:spPr bwMode="auto">
          <a:xfrm>
            <a:off x="609600" y="1219200"/>
            <a:ext cx="6781800" cy="1588"/>
          </a:xfrm>
          <a:prstGeom prst="line">
            <a:avLst/>
          </a:prstGeom>
          <a:noFill/>
          <a:ln w="22225">
            <a:solidFill>
              <a:srgbClr val="71288C"/>
            </a:solidFill>
            <a:round/>
            <a:headEnd/>
            <a:tailEnd/>
          </a:ln>
          <a:effectLst>
            <a:outerShdw rotWithShape="0">
              <a:schemeClr val="bg1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8" name="Image 4" descr="Page courante boomerang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0"/>
            <a:ext cx="17653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2"/>
          <p:cNvSpPr txBox="1">
            <a:spLocks noChangeArrowheads="1"/>
          </p:cNvSpPr>
          <p:nvPr userDrawn="1"/>
        </p:nvSpPr>
        <p:spPr bwMode="auto">
          <a:xfrm>
            <a:off x="1714500" y="6184900"/>
            <a:ext cx="742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solidFill>
                  <a:prstClr val="white"/>
                </a:solidFill>
                <a:latin typeface="Calibri" pitchFamily="34" charset="0"/>
              </a:rPr>
              <a:t>Recherche appliquée – les nouveautés de la filière laitière – 2 mars 2017</a:t>
            </a:r>
          </a:p>
        </p:txBody>
      </p:sp>
      <p:sp>
        <p:nvSpPr>
          <p:cNvPr id="9" name="ZoneTexte 5"/>
          <p:cNvSpPr txBox="1">
            <a:spLocks noChangeArrowheads="1"/>
          </p:cNvSpPr>
          <p:nvPr userDrawn="1"/>
        </p:nvSpPr>
        <p:spPr bwMode="auto">
          <a:xfrm>
            <a:off x="3962400" y="6527800"/>
            <a:ext cx="5181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fr-FR" sz="700" dirty="0">
                <a:solidFill>
                  <a:prstClr val="white"/>
                </a:solidFill>
                <a:latin typeface="Arial" pitchFamily="34" charset="0"/>
              </a:rPr>
              <a:t>Ce document est la propriété exclusive des Chambres d’agriculture des Pays de la Loire et de ses partenaires .</a:t>
            </a:r>
          </a:p>
          <a:p>
            <a:pPr algn="r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fr-FR" sz="700" dirty="0">
                <a:solidFill>
                  <a:prstClr val="white"/>
                </a:solidFill>
                <a:latin typeface="Arial" pitchFamily="34" charset="0"/>
              </a:rPr>
              <a:t>Reproduction et communication à un tiers après autorisation des Chambres d’agriculture des Pays de la Loire.</a:t>
            </a:r>
          </a:p>
        </p:txBody>
      </p:sp>
    </p:spTree>
    <p:extLst>
      <p:ext uri="{BB962C8B-B14F-4D97-AF65-F5344CB8AC3E}">
        <p14:creationId xmlns:p14="http://schemas.microsoft.com/office/powerpoint/2010/main" val="171618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ZoneTexte 2"/>
          <p:cNvSpPr txBox="1">
            <a:spLocks noChangeArrowheads="1"/>
          </p:cNvSpPr>
          <p:nvPr/>
        </p:nvSpPr>
        <p:spPr bwMode="auto">
          <a:xfrm>
            <a:off x="1714500" y="6197600"/>
            <a:ext cx="7429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800">
                <a:solidFill>
                  <a:prstClr val="white"/>
                </a:solidFill>
                <a:latin typeface="Calibri" pitchFamily="34" charset="0"/>
              </a:rPr>
              <a:t>Journée technique Viande Bovine - 8 mars 2012 - Angers</a:t>
            </a:r>
          </a:p>
        </p:txBody>
      </p:sp>
      <p:pic>
        <p:nvPicPr>
          <p:cNvPr id="3075" name="Image 3" descr="Page titre pied Elevage.pdf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00" y="6184900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7" name="Connecteur droit 12"/>
          <p:cNvCxnSpPr>
            <a:cxnSpLocks noChangeShapeType="1"/>
          </p:cNvCxnSpPr>
          <p:nvPr/>
        </p:nvCxnSpPr>
        <p:spPr bwMode="auto">
          <a:xfrm>
            <a:off x="609600" y="1219200"/>
            <a:ext cx="6781800" cy="1588"/>
          </a:xfrm>
          <a:prstGeom prst="line">
            <a:avLst/>
          </a:prstGeom>
          <a:noFill/>
          <a:ln w="22225">
            <a:solidFill>
              <a:srgbClr val="71288C"/>
            </a:solidFill>
            <a:round/>
            <a:headEnd/>
            <a:tailEnd/>
          </a:ln>
          <a:effectLst>
            <a:outerShdw rotWithShape="0">
              <a:schemeClr val="bg1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8" name="Image 4" descr="Page courante boomerang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0"/>
            <a:ext cx="17653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2"/>
          <p:cNvSpPr txBox="1">
            <a:spLocks noChangeArrowheads="1"/>
          </p:cNvSpPr>
          <p:nvPr userDrawn="1"/>
        </p:nvSpPr>
        <p:spPr bwMode="auto">
          <a:xfrm>
            <a:off x="1714500" y="6184900"/>
            <a:ext cx="742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solidFill>
                  <a:prstClr val="white"/>
                </a:solidFill>
                <a:latin typeface="Calibri" pitchFamily="34" charset="0"/>
              </a:rPr>
              <a:t>Recherche appliquée – les nouveautés de la filière laitière – 2 mars 2017</a:t>
            </a:r>
          </a:p>
        </p:txBody>
      </p:sp>
      <p:sp>
        <p:nvSpPr>
          <p:cNvPr id="9" name="ZoneTexte 5"/>
          <p:cNvSpPr txBox="1">
            <a:spLocks noChangeArrowheads="1"/>
          </p:cNvSpPr>
          <p:nvPr userDrawn="1"/>
        </p:nvSpPr>
        <p:spPr bwMode="auto">
          <a:xfrm>
            <a:off x="3962400" y="6527800"/>
            <a:ext cx="5181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fr-FR" sz="700" dirty="0">
                <a:solidFill>
                  <a:prstClr val="white"/>
                </a:solidFill>
                <a:latin typeface="Arial" pitchFamily="34" charset="0"/>
              </a:rPr>
              <a:t>Ce document est la propriété exclusive des Chambres d’agriculture des Pays de la Loire et de ses partenaires .</a:t>
            </a:r>
          </a:p>
          <a:p>
            <a:pPr algn="r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fr-FR" sz="700" dirty="0">
                <a:solidFill>
                  <a:prstClr val="white"/>
                </a:solidFill>
                <a:latin typeface="Arial" pitchFamily="34" charset="0"/>
              </a:rPr>
              <a:t>Reproduction et communication à un tiers après autorisation des Chambres d’agriculture des Pays de la Loire.</a:t>
            </a:r>
          </a:p>
        </p:txBody>
      </p:sp>
    </p:spTree>
    <p:extLst>
      <p:ext uri="{BB962C8B-B14F-4D97-AF65-F5344CB8AC3E}">
        <p14:creationId xmlns:p14="http://schemas.microsoft.com/office/powerpoint/2010/main" val="364967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9550"/>
            <a:ext cx="8604250" cy="66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0746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913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fr-FR" dirty="0"/>
              <a:t>Le semis des prairies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altLang="fr-FR" dirty="0"/>
              <a:t>Semis classique</a:t>
            </a:r>
          </a:p>
          <a:p>
            <a:r>
              <a:rPr lang="fr-FR" altLang="fr-FR" dirty="0"/>
              <a:t>Semis sous couvert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graines</a:t>
            </a:r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idx="1"/>
          </p:nvPr>
        </p:nvSpPr>
        <p:spPr bwMode="auto">
          <a:xfrm>
            <a:off x="539552" y="1412776"/>
            <a:ext cx="8280920" cy="197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2438" indent="-4524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eaLnBrk="1" hangingPunct="1">
              <a:buNone/>
              <a:defRPr/>
            </a:pPr>
            <a:r>
              <a:rPr kumimoji="1" lang="fr-FR" sz="1800" dirty="0">
                <a:latin typeface="+mj-lt"/>
                <a:cs typeface="Arial" pitchFamily="34" charset="0"/>
              </a:rPr>
              <a:t>Rechercher une </a:t>
            </a:r>
            <a:r>
              <a:rPr kumimoji="1" lang="fr-FR" sz="1800" b="1" dirty="0">
                <a:latin typeface="+mj-lt"/>
                <a:cs typeface="Arial" pitchFamily="34" charset="0"/>
              </a:rPr>
              <a:t>distribution aléatoire des graines </a:t>
            </a:r>
            <a:r>
              <a:rPr kumimoji="1" lang="fr-FR" sz="1800" dirty="0">
                <a:latin typeface="+mj-lt"/>
                <a:cs typeface="Arial" pitchFamily="34" charset="0"/>
              </a:rPr>
              <a:t>pour une couverture rapide limitant le salissement.</a:t>
            </a:r>
          </a:p>
          <a:p>
            <a:pPr marL="0" indent="0" eaLnBrk="1" hangingPunct="1">
              <a:buNone/>
              <a:defRPr/>
            </a:pPr>
            <a:endParaRPr kumimoji="1" lang="fr-FR" sz="1800" dirty="0">
              <a:latin typeface="+mj-lt"/>
              <a:cs typeface="Arial" pitchFamily="34" charset="0"/>
            </a:endParaRPr>
          </a:p>
          <a:p>
            <a:pPr marL="0" indent="0" eaLnBrk="1" hangingPunct="1">
              <a:buNone/>
              <a:defRPr/>
            </a:pPr>
            <a:r>
              <a:rPr kumimoji="1" lang="fr-FR" sz="180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800" dirty="0">
                <a:latin typeface="+mj-lt"/>
                <a:cs typeface="Arial" pitchFamily="34" charset="0"/>
              </a:rPr>
              <a:t>Au semoir à céréales avec un écartement resserré</a:t>
            </a:r>
          </a:p>
          <a:p>
            <a:pPr eaLnBrk="1" hangingPunct="1">
              <a:defRPr/>
            </a:pPr>
            <a:endParaRPr kumimoji="1" lang="fr-FR" sz="1800" dirty="0">
              <a:latin typeface="+mj-lt"/>
              <a:cs typeface="Arial" pitchFamily="34" charset="0"/>
            </a:endParaRPr>
          </a:p>
          <a:p>
            <a:pPr marL="0" indent="0" eaLnBrk="1" hangingPunct="1">
              <a:buNone/>
              <a:defRPr/>
            </a:pPr>
            <a:r>
              <a:rPr kumimoji="1" lang="fr-FR" sz="180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800" dirty="0">
                <a:latin typeface="+mj-lt"/>
                <a:cs typeface="Arial" pitchFamily="34" charset="0"/>
              </a:rPr>
              <a:t>À la volée (semoir centrifuge ou semoir en lignes bottes relevées)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14" y="3426410"/>
            <a:ext cx="4088856" cy="273122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6" y="3606429"/>
            <a:ext cx="3539088" cy="23711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4" t="28946" r="45113" b="37958"/>
          <a:stretch/>
        </p:blipFill>
        <p:spPr>
          <a:xfrm>
            <a:off x="6854856" y="4456613"/>
            <a:ext cx="2097228" cy="20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F4D173-2E0A-53F7-00B2-9808D5A1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semis en surface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7BDAB56-E37F-1EAB-333A-B7978D19C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99" y="2060848"/>
            <a:ext cx="8352781" cy="3698517"/>
          </a:xfrm>
        </p:spPr>
      </p:pic>
    </p:spTree>
    <p:extLst>
      <p:ext uri="{BB962C8B-B14F-4D97-AF65-F5344CB8AC3E}">
        <p14:creationId xmlns:p14="http://schemas.microsoft.com/office/powerpoint/2010/main" val="91367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graines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83568" y="363573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+mn-lt"/>
              </a:rPr>
              <a:t>Semer en surface </a:t>
            </a:r>
            <a:r>
              <a:rPr lang="fr-FR" sz="1800" dirty="0">
                <a:latin typeface="+mn-lt"/>
              </a:rPr>
              <a:t>= relever les éléments au maximum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24332"/>
            <a:ext cx="3636404" cy="24290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4" t="28946" r="45113" b="37958"/>
          <a:stretch/>
        </p:blipFill>
        <p:spPr>
          <a:xfrm>
            <a:off x="5076056" y="4041844"/>
            <a:ext cx="2521200" cy="241149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3568" y="1259468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+mn-lt"/>
              </a:rPr>
              <a:t>Semer en surface </a:t>
            </a:r>
            <a:r>
              <a:rPr lang="fr-FR" sz="1800" dirty="0">
                <a:latin typeface="+mn-lt"/>
              </a:rPr>
              <a:t>= Travailler peu profond devant le semoir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35" y="1607096"/>
            <a:ext cx="2952328" cy="19720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07097"/>
            <a:ext cx="2952328" cy="19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8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graines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143" y="1340770"/>
            <a:ext cx="2259388" cy="170444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07" y="1340770"/>
            <a:ext cx="2304254" cy="172819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1520" y="1700808"/>
            <a:ext cx="229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+mn-lt"/>
              </a:rPr>
              <a:t>Semoir à dents</a:t>
            </a:r>
          </a:p>
        </p:txBody>
      </p:sp>
      <p:pic>
        <p:nvPicPr>
          <p:cNvPr id="1026" name="Image 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789293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530" y="3156671"/>
            <a:ext cx="2286001" cy="17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51520" y="3419961"/>
            <a:ext cx="229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+mn-lt"/>
              </a:rPr>
              <a:t>Semoir à disques</a:t>
            </a:r>
          </a:p>
        </p:txBody>
      </p:sp>
      <p:pic>
        <p:nvPicPr>
          <p:cNvPr id="1029" name="Image 2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157192"/>
            <a:ext cx="1008112" cy="9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30" y="5013176"/>
            <a:ext cx="2286001" cy="152697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4" t="28946" r="45113" b="37958"/>
          <a:stretch/>
        </p:blipFill>
        <p:spPr>
          <a:xfrm>
            <a:off x="4930907" y="5013176"/>
            <a:ext cx="1596445" cy="152697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251520" y="5083239"/>
            <a:ext cx="229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+mn-lt"/>
              </a:rPr>
              <a:t>Semoir à sabots</a:t>
            </a:r>
          </a:p>
        </p:txBody>
      </p:sp>
      <p:pic>
        <p:nvPicPr>
          <p:cNvPr id="19" name="Image 18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06" y="3156671"/>
            <a:ext cx="2302091" cy="172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9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graines</a:t>
            </a:r>
          </a:p>
        </p:txBody>
      </p:sp>
      <p:pic>
        <p:nvPicPr>
          <p:cNvPr id="2050" name="Imag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03761"/>
            <a:ext cx="3528392" cy="167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204864"/>
            <a:ext cx="1259632" cy="12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53" name="Imag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89862"/>
            <a:ext cx="2448272" cy="18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562352"/>
            <a:ext cx="396982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5712" y="1288152"/>
            <a:ext cx="8780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n-lt"/>
              </a:rPr>
              <a:t>Vu que l’on sème en surface, </a:t>
            </a:r>
            <a:r>
              <a:rPr lang="fr-FR" sz="1600" b="1" dirty="0">
                <a:latin typeface="+mn-lt"/>
              </a:rPr>
              <a:t>les peignes ou chaîne ont toute leur importance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5712" y="3882534"/>
            <a:ext cx="80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+mn-lt"/>
              </a:rPr>
              <a:t>Le roulage : crucial pour assurer le contact terre-graine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1" y="1769121"/>
            <a:ext cx="259228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6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Implantation sous couvert</a:t>
            </a:r>
          </a:p>
        </p:txBody>
      </p:sp>
      <p:sp>
        <p:nvSpPr>
          <p:cNvPr id="15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3400" y="1484784"/>
            <a:ext cx="8431088" cy="4493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Implantation de 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printemps sous couvert d’une céréale de printemps</a:t>
            </a:r>
          </a:p>
          <a:p>
            <a:pPr marL="342900" lvl="1" indent="-342900"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Assez largement pratiquée pour les luzernes</a:t>
            </a:r>
          </a:p>
          <a:p>
            <a:pPr marL="342900" lvl="1" indent="-342900"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Bonne installation des légumineuses au printemps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fr-FR" sz="1800" b="1" dirty="0">
              <a:solidFill>
                <a:srgbClr val="99663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solidFill>
                <a:sysClr val="windowText" lastClr="000000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Semis en 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deux passages successifs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Densité réduite de la céréale: 120-140 gr/m² 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(30 à 40 kg/ha d’avoine; 50 à 60 kg/ha en orge)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3657600" marR="0" lvl="8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2339752" y="3140968"/>
            <a:ext cx="6120680" cy="1468759"/>
            <a:chOff x="2339752" y="3140968"/>
            <a:chExt cx="6120680" cy="1468759"/>
          </a:xfrm>
        </p:grpSpPr>
        <p:sp>
          <p:nvSpPr>
            <p:cNvPr id="16" name="Flèche à angle droit 15"/>
            <p:cNvSpPr/>
            <p:nvPr/>
          </p:nvSpPr>
          <p:spPr>
            <a:xfrm rot="5400000">
              <a:off x="5508104" y="3601615"/>
              <a:ext cx="504056" cy="504056"/>
            </a:xfrm>
            <a:prstGeom prst="bentUpArrow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7" name="Flèche vers le bas 16"/>
            <p:cNvSpPr/>
            <p:nvPr/>
          </p:nvSpPr>
          <p:spPr>
            <a:xfrm>
              <a:off x="3203848" y="3601614"/>
              <a:ext cx="288032" cy="504057"/>
            </a:xfrm>
            <a:prstGeom prst="downArrow">
              <a:avLst/>
            </a:prstGeom>
            <a:solidFill>
              <a:srgbClr val="92D050"/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6300192" y="3781634"/>
              <a:ext cx="2160240" cy="4001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2000" b="1" dirty="0">
                  <a:solidFill>
                    <a:srgbClr val="FF9900"/>
                  </a:solidFill>
                  <a:latin typeface="Verdana"/>
                  <a:cs typeface="Arial" pitchFamily="34" charset="0"/>
                </a:rPr>
                <a:t>Récolte grain</a:t>
              </a: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2339752" y="4209617"/>
              <a:ext cx="2664296" cy="4001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2000" b="1" dirty="0">
                  <a:solidFill>
                    <a:srgbClr val="92D050"/>
                  </a:solidFill>
                  <a:latin typeface="Verdana"/>
                  <a:cs typeface="Arial" pitchFamily="34" charset="0"/>
                </a:rPr>
                <a:t>Récolte ensilage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2511222" y="3140968"/>
              <a:ext cx="4149010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1800" b="1" kern="0" dirty="0">
                  <a:solidFill>
                    <a:srgbClr val="996633"/>
                  </a:solidFill>
                  <a:latin typeface="+mn-lt"/>
                </a:rPr>
                <a:t>Avoine ou orge de printemps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581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Essai </a:t>
            </a:r>
            <a:r>
              <a:rPr lang="fr-FR" dirty="0" err="1"/>
              <a:t>ImplanPrairies</a:t>
            </a:r>
            <a:endParaRPr lang="fr-FR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323528" y="1196752"/>
            <a:ext cx="8640960" cy="30963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cap="small" dirty="0">
                <a:solidFill>
                  <a:srgbClr val="672490"/>
                </a:solidFill>
              </a:rPr>
              <a:t>Contexte</a:t>
            </a:r>
            <a:r>
              <a:rPr lang="fr-FR" sz="1800" dirty="0"/>
              <a:t> </a:t>
            </a:r>
          </a:p>
          <a:p>
            <a:pPr marL="0" indent="0">
              <a:buNone/>
            </a:pPr>
            <a:endParaRPr lang="fr-FR" sz="18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fr-FR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</a:rPr>
              <a:t>Des conditions climatiques de plus en plus limitantes à l’installation 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600" dirty="0"/>
              <a:t>Fins d’été sèches (5 à 6 années/10)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600" dirty="0"/>
              <a:t>Fins d’hiver humides (3 à 4 années/10)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600" dirty="0"/>
              <a:t>Sécheresses précoces de fin de printemps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fr-FR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</a:rPr>
              <a:t>Des petites graines délicates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fr-FR" sz="1800" dirty="0">
                <a:latin typeface="Verdana"/>
              </a:rPr>
              <a:t>Pas de solution de désherbage des prairies </a:t>
            </a:r>
            <a:r>
              <a:rPr lang="fr-FR" sz="1800" dirty="0" err="1">
                <a:latin typeface="Verdana"/>
              </a:rPr>
              <a:t>multiespèces</a:t>
            </a:r>
            <a:endParaRPr lang="fr-FR" sz="1800" dirty="0">
              <a:latin typeface="Verdana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83568" y="4437112"/>
            <a:ext cx="7200800" cy="646331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672490"/>
                </a:solidFill>
              </a:rPr>
              <a:t>Sécuriser l’implantation en semant sous couvert de céréales(-protéagineux) d’hiver</a:t>
            </a:r>
          </a:p>
        </p:txBody>
      </p:sp>
    </p:spTree>
    <p:extLst>
      <p:ext uri="{BB962C8B-B14F-4D97-AF65-F5344CB8AC3E}">
        <p14:creationId xmlns:p14="http://schemas.microsoft.com/office/powerpoint/2010/main" val="341165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C’est quoi le semis sous couvert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6831013" y="6214534"/>
            <a:ext cx="2133600" cy="48683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27F7221-8FFA-4515-831F-F85770572D56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991500" y="1988840"/>
            <a:ext cx="84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Semis sous couvert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1409654" y="2901781"/>
            <a:ext cx="3944" cy="62310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none" w="med" len="med"/>
            <a:tailEnd type="stealth" w="lg" len="med"/>
          </a:ln>
          <a:effectLst/>
        </p:spPr>
      </p:cxnSp>
      <p:sp>
        <p:nvSpPr>
          <p:cNvPr id="28" name="Ellipse 27"/>
          <p:cNvSpPr/>
          <p:nvPr/>
        </p:nvSpPr>
        <p:spPr>
          <a:xfrm>
            <a:off x="1259632" y="3811087"/>
            <a:ext cx="138012" cy="192021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" name="Connecteur droit 32"/>
          <p:cNvCxnSpPr/>
          <p:nvPr/>
        </p:nvCxnSpPr>
        <p:spPr>
          <a:xfrm>
            <a:off x="455304" y="3620896"/>
            <a:ext cx="822115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graphicFrame>
        <p:nvGraphicFramePr>
          <p:cNvPr id="40" name="Tableau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07920"/>
              </p:ext>
            </p:extLst>
          </p:nvPr>
        </p:nvGraphicFramePr>
        <p:xfrm>
          <a:off x="455299" y="4168201"/>
          <a:ext cx="8293164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1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sept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err="1"/>
                        <a:t>oct</a:t>
                      </a:r>
                      <a:endParaRPr lang="fr-FR" sz="1600" b="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err="1"/>
                        <a:t>nov</a:t>
                      </a:r>
                      <a:endParaRPr lang="fr-FR" sz="1600" b="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err="1"/>
                        <a:t>déc</a:t>
                      </a:r>
                      <a:endParaRPr lang="fr-FR" sz="1600" b="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jan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err="1"/>
                        <a:t>fév</a:t>
                      </a:r>
                      <a:endParaRPr lang="fr-FR" sz="1600" b="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err="1"/>
                        <a:t>mar</a:t>
                      </a:r>
                      <a:endParaRPr lang="fr-FR" sz="1600" b="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err="1"/>
                        <a:t>avr</a:t>
                      </a:r>
                      <a:endParaRPr lang="fr-FR" sz="1600" b="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mai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juin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err="1"/>
                        <a:t>juil</a:t>
                      </a:r>
                      <a:endParaRPr lang="fr-FR" sz="1600" b="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août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ZoneTexte 40"/>
          <p:cNvSpPr txBox="1"/>
          <p:nvPr/>
        </p:nvSpPr>
        <p:spPr>
          <a:xfrm>
            <a:off x="213233" y="2037685"/>
            <a:ext cx="84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Semis  prairie en solo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606655" y="2901780"/>
            <a:ext cx="4486" cy="64173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none" w="med" len="med"/>
            <a:tailEnd type="stealth" w="lg" len="med"/>
          </a:ln>
          <a:effectLst/>
        </p:spPr>
      </p:cxnSp>
      <p:sp>
        <p:nvSpPr>
          <p:cNvPr id="43" name="Flèche courbée vers le bas 42"/>
          <p:cNvSpPr/>
          <p:nvPr/>
        </p:nvSpPr>
        <p:spPr>
          <a:xfrm>
            <a:off x="606656" y="2901780"/>
            <a:ext cx="872665" cy="431165"/>
          </a:xfrm>
          <a:prstGeom prst="curvedDownArrow">
            <a:avLst>
              <a:gd name="adj1" fmla="val 25000"/>
              <a:gd name="adj2" fmla="val 73892"/>
              <a:gd name="adj3" fmla="val 36782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012809" y="2229706"/>
            <a:ext cx="844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Récolte ensilage</a:t>
            </a:r>
          </a:p>
        </p:txBody>
      </p:sp>
      <p:pic>
        <p:nvPicPr>
          <p:cNvPr id="1026" name="Picture 2" descr="C:\Users\bracheta49d\AppData\Local\Microsoft\Windows\INetCache\IE\HDJ7T0TQ\wheat-578195_960_720[1]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19586"/>
          <a:stretch/>
        </p:blipFill>
        <p:spPr bwMode="auto">
          <a:xfrm>
            <a:off x="7409400" y="2474821"/>
            <a:ext cx="752278" cy="11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racheta49d\AppData\Local\Microsoft\Windows\INetCache\IE\FA5J9PWI\green-307082_64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2901781"/>
            <a:ext cx="1430288" cy="7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6871494" y="2338271"/>
            <a:ext cx="582661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OU</a:t>
            </a:r>
          </a:p>
        </p:txBody>
      </p:sp>
      <p:sp>
        <p:nvSpPr>
          <p:cNvPr id="50" name="Ellipse 49"/>
          <p:cNvSpPr/>
          <p:nvPr/>
        </p:nvSpPr>
        <p:spPr>
          <a:xfrm>
            <a:off x="1334642" y="3573855"/>
            <a:ext cx="69006" cy="96011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1453986" y="3765876"/>
            <a:ext cx="69006" cy="288032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1478658" y="3573855"/>
            <a:ext cx="69006" cy="96011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1403648" y="3573855"/>
            <a:ext cx="69006" cy="96011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1259632" y="3573855"/>
            <a:ext cx="69006" cy="96011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542554" y="3573855"/>
            <a:ext cx="69006" cy="96011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86570" y="3573855"/>
            <a:ext cx="69006" cy="96011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611560" y="3573855"/>
            <a:ext cx="69006" cy="96011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467544" y="3573855"/>
            <a:ext cx="69006" cy="96011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440843" y="5162999"/>
            <a:ext cx="834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Semis de prairie sous couvert de céréales (ou céréales-protéagineux) à l’automne testé.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7400212" y="2111953"/>
            <a:ext cx="844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Récolte grain</a:t>
            </a:r>
          </a:p>
        </p:txBody>
      </p:sp>
    </p:spTree>
    <p:extLst>
      <p:ext uri="{BB962C8B-B14F-4D97-AF65-F5344CB8AC3E}">
        <p14:creationId xmlns:p14="http://schemas.microsoft.com/office/powerpoint/2010/main" val="1175064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Essai </a:t>
            </a:r>
            <a:r>
              <a:rPr lang="fr-FR" dirty="0" err="1"/>
              <a:t>ImplanPrairies</a:t>
            </a:r>
            <a:endParaRPr lang="fr-FR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323528" y="1772816"/>
            <a:ext cx="8424937" cy="25922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cap="small" dirty="0">
                <a:solidFill>
                  <a:srgbClr val="672490"/>
                </a:solidFill>
              </a:rPr>
              <a:t>Un programme régional d’essais et d’observations</a:t>
            </a:r>
          </a:p>
          <a:p>
            <a:pPr>
              <a:buFont typeface="Wingdings" pitchFamily="2" charset="2"/>
              <a:buChar char="v"/>
            </a:pPr>
            <a:r>
              <a:rPr lang="fr-FR" sz="1800" dirty="0"/>
              <a:t>2011-2015</a:t>
            </a:r>
          </a:p>
          <a:p>
            <a:pPr>
              <a:buFont typeface="Wingdings" pitchFamily="2" charset="2"/>
              <a:buChar char="v"/>
            </a:pPr>
            <a:r>
              <a:rPr lang="fr-FR" sz="1800" dirty="0"/>
              <a:t>En production fourragère et en porte-graines</a:t>
            </a:r>
          </a:p>
          <a:p>
            <a:pPr>
              <a:buFont typeface="Wingdings" pitchFamily="2" charset="2"/>
              <a:buChar char="v"/>
            </a:pPr>
            <a:r>
              <a:rPr lang="fr-FR" sz="1800" dirty="0"/>
              <a:t>Des </a:t>
            </a:r>
            <a:r>
              <a:rPr lang="fr-FR" sz="1800" b="1" dirty="0"/>
              <a:t>essais à répétitions </a:t>
            </a:r>
            <a:r>
              <a:rPr lang="fr-FR" sz="1800" dirty="0"/>
              <a:t>sur 3 Fermes expérimentales</a:t>
            </a:r>
          </a:p>
          <a:p>
            <a:pPr marL="357188" indent="0">
              <a:buNone/>
            </a:pPr>
            <a:r>
              <a:rPr lang="fr-FR" sz="1800" i="1" dirty="0"/>
              <a:t>Thorigné d’Anjou, Derval et les Etablières</a:t>
            </a:r>
          </a:p>
          <a:p>
            <a:pPr>
              <a:buFont typeface="Wingdings" pitchFamily="2" charset="2"/>
              <a:buChar char="v"/>
            </a:pPr>
            <a:r>
              <a:rPr lang="fr-FR" sz="1800" dirty="0"/>
              <a:t>Un </a:t>
            </a:r>
            <a:r>
              <a:rPr lang="fr-FR" sz="1800" b="1" dirty="0"/>
              <a:t>réseau d’observation de parcelles </a:t>
            </a:r>
            <a:r>
              <a:rPr lang="fr-FR" sz="1800" dirty="0"/>
              <a:t>dans 20 exploitations agricoles de la région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fr-FR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3195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Dispositifs expérimentaux</a:t>
            </a:r>
          </a:p>
        </p:txBody>
      </p:sp>
      <p:sp>
        <p:nvSpPr>
          <p:cNvPr id="6" name="Espace réservé du contenu 1"/>
          <p:cNvSpPr>
            <a:spLocks noGrp="1"/>
          </p:cNvSpPr>
          <p:nvPr>
            <p:ph idx="1"/>
          </p:nvPr>
        </p:nvSpPr>
        <p:spPr>
          <a:xfrm>
            <a:off x="533400" y="2871118"/>
            <a:ext cx="8153400" cy="34382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1600" b="0" cap="small" dirty="0">
              <a:solidFill>
                <a:srgbClr val="672490"/>
              </a:solidFill>
            </a:endParaRPr>
          </a:p>
          <a:p>
            <a:pPr marL="0" indent="0">
              <a:buNone/>
            </a:pPr>
            <a:r>
              <a:rPr lang="fr-FR" sz="1600" b="0" cap="small" dirty="0">
                <a:solidFill>
                  <a:srgbClr val="672490"/>
                </a:solidFill>
              </a:rPr>
              <a:t>Les facteurs de variation observés</a:t>
            </a:r>
            <a:endParaRPr lang="fr-FR" sz="1600" b="0" dirty="0"/>
          </a:p>
          <a:p>
            <a:pPr lvl="0"/>
            <a:r>
              <a:rPr lang="fr-FR" sz="1600" dirty="0"/>
              <a:t>La </a:t>
            </a:r>
            <a:r>
              <a:rPr lang="fr-FR" sz="1600" b="1" dirty="0"/>
              <a:t>nature de la prairie</a:t>
            </a:r>
            <a:r>
              <a:rPr lang="fr-FR" sz="1600" dirty="0"/>
              <a:t> semée </a:t>
            </a:r>
          </a:p>
          <a:p>
            <a:pPr marL="357188" lvl="0" indent="0">
              <a:buNone/>
            </a:pPr>
            <a:r>
              <a:rPr lang="fr-FR" sz="1600" i="1" dirty="0"/>
              <a:t>agressivité et vitesse d’installation des espèces prairiales</a:t>
            </a:r>
          </a:p>
          <a:p>
            <a:pPr lvl="0"/>
            <a:r>
              <a:rPr lang="fr-FR" sz="1600" dirty="0"/>
              <a:t>La </a:t>
            </a:r>
            <a:r>
              <a:rPr lang="fr-FR" sz="1600" b="1" dirty="0"/>
              <a:t>nature de la céréale </a:t>
            </a:r>
            <a:r>
              <a:rPr lang="fr-FR" sz="1600" dirty="0"/>
              <a:t>utilisée</a:t>
            </a:r>
          </a:p>
          <a:p>
            <a:pPr marL="357188" lvl="0" indent="0">
              <a:buNone/>
            </a:pPr>
            <a:r>
              <a:rPr lang="fr-FR" sz="1600" i="1" dirty="0"/>
              <a:t>agressivité de l’espèce, période d’installation</a:t>
            </a:r>
          </a:p>
          <a:p>
            <a:pPr lvl="0"/>
            <a:r>
              <a:rPr lang="fr-FR" sz="1600" dirty="0"/>
              <a:t>Le </a:t>
            </a:r>
            <a:r>
              <a:rPr lang="fr-FR" sz="1600" b="1" dirty="0"/>
              <a:t>stade de récolte de la céréale</a:t>
            </a:r>
            <a:r>
              <a:rPr lang="fr-FR" sz="1600" dirty="0"/>
              <a:t> : fourrage (ensilage) ou grain</a:t>
            </a:r>
          </a:p>
          <a:p>
            <a:pPr lvl="0"/>
            <a:endParaRPr lang="fr-FR" sz="1600" b="0" dirty="0"/>
          </a:p>
          <a:p>
            <a:pPr marL="0" lvl="0" indent="0">
              <a:buNone/>
            </a:pPr>
            <a:r>
              <a:rPr lang="fr-FR" sz="1600" b="0" cap="small" dirty="0">
                <a:solidFill>
                  <a:srgbClr val="672490"/>
                </a:solidFill>
              </a:rPr>
              <a:t>Etude des conséquences sur:</a:t>
            </a:r>
          </a:p>
          <a:p>
            <a:pPr lvl="0"/>
            <a:r>
              <a:rPr lang="fr-FR" sz="1600" b="0" dirty="0"/>
              <a:t>La productivité de la céréale</a:t>
            </a:r>
          </a:p>
          <a:p>
            <a:pPr lvl="0"/>
            <a:r>
              <a:rPr lang="fr-FR" sz="1600" b="0" dirty="0"/>
              <a:t>La qualité d’implantation de la prairie et sa productivité</a:t>
            </a:r>
          </a:p>
          <a:p>
            <a:endParaRPr lang="fr-FR" sz="1600" b="0" dirty="0"/>
          </a:p>
        </p:txBody>
      </p:sp>
      <p:grpSp>
        <p:nvGrpSpPr>
          <p:cNvPr id="7" name="Groupe 6"/>
          <p:cNvGrpSpPr/>
          <p:nvPr/>
        </p:nvGrpSpPr>
        <p:grpSpPr>
          <a:xfrm>
            <a:off x="395288" y="1412776"/>
            <a:ext cx="8569325" cy="1584325"/>
            <a:chOff x="395288" y="2420739"/>
            <a:chExt cx="8569325" cy="1584325"/>
          </a:xfrm>
        </p:grpSpPr>
        <p:sp>
          <p:nvSpPr>
            <p:cNvPr id="8" name="Flèche droite 7"/>
            <p:cNvSpPr/>
            <p:nvPr/>
          </p:nvSpPr>
          <p:spPr>
            <a:xfrm>
              <a:off x="611188" y="3027164"/>
              <a:ext cx="8353425" cy="360362"/>
            </a:xfrm>
            <a:prstGeom prst="rightArrow">
              <a:avLst/>
            </a:prstGeom>
            <a:solidFill>
              <a:srgbClr val="0C5986"/>
            </a:solidFill>
            <a:ln w="25400" cap="flat" cmpd="sng" algn="ctr">
              <a:solidFill>
                <a:srgbClr val="0C5986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Fin août</a:t>
              </a: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	       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Début octobre                                     </a:t>
              </a: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		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Début mars          Mi-mars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95288" y="2420739"/>
              <a:ext cx="1223962" cy="461962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Implantation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fin d’été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435600" y="2420739"/>
              <a:ext cx="2952750" cy="431800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Implantation de printemps sous couvert d’une céréale de printemps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42988" y="3573264"/>
              <a:ext cx="2376487" cy="431800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Implantation d’automne sous couvert d’une céréale d’hiver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19763" y="3573264"/>
              <a:ext cx="2303462" cy="431800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>
              <a:spAutoFit/>
            </a:bodyPr>
            <a:lstStyle>
              <a:defPPr>
                <a:defRPr lang="fr-FR"/>
              </a:defPPr>
              <a:lvl1pPr algn="ctr">
                <a:defRPr sz="1100"/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Sur-semis au printemps dans une céréale d’hiver</a:t>
              </a:r>
            </a:p>
          </p:txBody>
        </p:sp>
        <p:cxnSp>
          <p:nvCxnSpPr>
            <p:cNvPr id="13" name="Connecteur droit 12"/>
            <p:cNvCxnSpPr/>
            <p:nvPr/>
          </p:nvCxnSpPr>
          <p:spPr>
            <a:xfrm>
              <a:off x="2267744" y="3314501"/>
              <a:ext cx="0" cy="258763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cxnSp>
          <p:nvCxnSpPr>
            <p:cNvPr id="14" name="Connecteur droit 13"/>
            <p:cNvCxnSpPr/>
            <p:nvPr/>
          </p:nvCxnSpPr>
          <p:spPr>
            <a:xfrm>
              <a:off x="7956376" y="2882701"/>
              <a:ext cx="0" cy="25876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cxnSp>
          <p:nvCxnSpPr>
            <p:cNvPr id="15" name="Connecteur droit 14"/>
            <p:cNvCxnSpPr/>
            <p:nvPr/>
          </p:nvCxnSpPr>
          <p:spPr>
            <a:xfrm>
              <a:off x="6732240" y="3327796"/>
              <a:ext cx="0" cy="25876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cxnSp>
          <p:nvCxnSpPr>
            <p:cNvPr id="16" name="Connecteur droit 15"/>
            <p:cNvCxnSpPr/>
            <p:nvPr/>
          </p:nvCxnSpPr>
          <p:spPr>
            <a:xfrm>
              <a:off x="1057389" y="2897782"/>
              <a:ext cx="0" cy="258763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7" name="ZoneTexte 16"/>
            <p:cNvSpPr txBox="1"/>
            <p:nvPr/>
          </p:nvSpPr>
          <p:spPr>
            <a:xfrm>
              <a:off x="1907704" y="2483604"/>
              <a:ext cx="3527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j-lt"/>
                </a:rPr>
                <a:t>Itinéraires « classiques »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3437121" y="3604498"/>
              <a:ext cx="2282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+mj-lt"/>
                </a:rPr>
                <a:t>Itinéraires testés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556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sz="3200" dirty="0">
                <a:solidFill>
                  <a:srgbClr val="009139"/>
                </a:solidFill>
              </a:rPr>
              <a:t>Place de la prairie dans la rotation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196752"/>
            <a:ext cx="2016224" cy="19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3" y="3111602"/>
            <a:ext cx="1982440" cy="178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909453"/>
            <a:ext cx="2016224" cy="1866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059832" y="1772816"/>
            <a:ext cx="57606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Verdana"/>
              </a:rPr>
              <a:t>L’idéal : 5 ans de prairie + 3 ans de cultures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060452" y="3663466"/>
            <a:ext cx="5760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Verdana"/>
              </a:rPr>
              <a:t>Parcelles accessibles au pâturage : </a:t>
            </a:r>
          </a:p>
          <a:p>
            <a:r>
              <a:rPr lang="fr-FR" sz="1600" b="1" dirty="0">
                <a:solidFill>
                  <a:srgbClr val="000000"/>
                </a:solidFill>
                <a:latin typeface="Verdana"/>
              </a:rPr>
              <a:t>on allonge la durée de la prairie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060452" y="5504122"/>
            <a:ext cx="5760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Verdana"/>
              </a:rPr>
              <a:t>Parcelles éloignées : 3-4 ans de prairie de fauche puis plusieurs années de culture</a:t>
            </a:r>
          </a:p>
        </p:txBody>
      </p:sp>
    </p:spTree>
    <p:extLst>
      <p:ext uri="{BB962C8B-B14F-4D97-AF65-F5344CB8AC3E}">
        <p14:creationId xmlns:p14="http://schemas.microsoft.com/office/powerpoint/2010/main" val="1136286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 des résultats</a:t>
            </a:r>
          </a:p>
        </p:txBody>
      </p:sp>
      <p:graphicFrame>
        <p:nvGraphicFramePr>
          <p:cNvPr id="6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7764990"/>
              </p:ext>
            </p:extLst>
          </p:nvPr>
        </p:nvGraphicFramePr>
        <p:xfrm>
          <a:off x="237868" y="1340768"/>
          <a:ext cx="8582604" cy="2804160"/>
        </p:xfrm>
        <a:graphic>
          <a:graphicData uri="http://schemas.openxmlformats.org/drawingml/2006/table">
            <a:tbl>
              <a:tblPr firstRow="1" bandRow="1"/>
              <a:tblGrid>
                <a:gridCol w="1237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Période semis prairie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Céréale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Prairie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Qualité implantation de la prairie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Effet rendement</a:t>
                      </a:r>
                      <a:r>
                        <a:rPr lang="fr-FR" sz="1600" b="0" baseline="0" dirty="0">
                          <a:solidFill>
                            <a:schemeClr val="bg1"/>
                          </a:solidFill>
                        </a:rPr>
                        <a:t> céréale grain</a:t>
                      </a:r>
                      <a:endParaRPr lang="fr-FR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Effet rendement céréale fourrage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Automne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Couvrante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Peu agressive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endParaRPr lang="fr-FR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dirty="0"/>
                        <a:t>= </a:t>
                      </a:r>
                      <a:r>
                        <a:rPr lang="fr-FR" sz="1400" dirty="0"/>
                        <a:t>ou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= </a:t>
                      </a:r>
                      <a:r>
                        <a:rPr lang="fr-FR" sz="1800" dirty="0"/>
                        <a:t>ou</a:t>
                      </a:r>
                      <a:r>
                        <a:rPr lang="fr-FR" sz="1800" baseline="0" dirty="0"/>
                        <a:t> </a:t>
                      </a:r>
                      <a:endParaRPr lang="fr-FR" sz="18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Automne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Toute situation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Agressive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endParaRPr lang="fr-FR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endParaRPr lang="fr-FR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= ou </a:t>
                      </a:r>
                    </a:p>
                    <a:p>
                      <a:endParaRPr lang="fr-FR" sz="1200" i="1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Automne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Peu couvrante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Peu agressive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endParaRPr lang="fr-FR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Non observée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Espace réservé du contenu 1"/>
          <p:cNvSpPr txBox="1">
            <a:spLocks/>
          </p:cNvSpPr>
          <p:nvPr/>
        </p:nvSpPr>
        <p:spPr>
          <a:xfrm>
            <a:off x="323528" y="4509120"/>
            <a:ext cx="8496944" cy="144012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4">
                  <a:lumMod val="75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fr-FR" sz="2000" b="0" i="0" u="none" strike="noStrike" kern="1200" cap="small" spc="0" normalizeH="0" baseline="0" noProof="0" dirty="0">
                <a:ln>
                  <a:noFill/>
                </a:ln>
                <a:solidFill>
                  <a:srgbClr val="67249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Céréale couvrante: 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Triticale, avoine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, associés ou non avec protéagineux, orge hybride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fr-FR" sz="2000" b="0" i="0" u="none" strike="noStrike" kern="1200" cap="small" spc="0" normalizeH="0" baseline="0" noProof="0" dirty="0">
                <a:ln>
                  <a:noFill/>
                </a:ln>
                <a:solidFill>
                  <a:srgbClr val="67249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Céréale peu couvrante: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 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Blé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, orge associés ou non avec pois protéagineux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fr-FR" sz="2000" b="0" i="0" u="none" strike="noStrike" kern="1200" cap="small" spc="0" normalizeH="0" baseline="0" noProof="0" dirty="0">
                <a:ln>
                  <a:noFill/>
                </a:ln>
                <a:solidFill>
                  <a:srgbClr val="67249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Prairie agressive: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raygrass hybride, trèfle violet, dactyle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fr-FR" sz="2000" b="0" i="0" u="none" strike="noStrike" kern="1200" cap="small" spc="0" normalizeH="0" baseline="0" noProof="0" dirty="0">
                <a:ln>
                  <a:noFill/>
                </a:ln>
                <a:solidFill>
                  <a:srgbClr val="67249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Prairie peu agressive: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 prairie multi-espèces (hors espèces agressives), RGA + trèfle blanc</a:t>
            </a:r>
            <a:endParaRPr kumimoji="0" lang="fr-FR" sz="2000" b="0" i="0" u="none" strike="noStrike" kern="1200" cap="small" spc="0" normalizeH="0" baseline="0" noProof="0" dirty="0">
              <a:ln>
                <a:noFill/>
              </a:ln>
              <a:solidFill>
                <a:srgbClr val="672490"/>
              </a:solidFill>
              <a:effectLst/>
              <a:uLnTx/>
              <a:uFillTx/>
              <a:latin typeface="Verdana"/>
              <a:ea typeface="ＭＳ Ｐゴシック" pitchFamily="-110" charset="-128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endParaRPr kumimoji="0" lang="fr-FR" sz="2000" b="0" i="0" u="none" strike="noStrike" kern="1200" cap="small" spc="0" normalizeH="0" baseline="0" noProof="0" dirty="0">
              <a:ln>
                <a:noFill/>
              </a:ln>
              <a:solidFill>
                <a:srgbClr val="672490"/>
              </a:solidFill>
              <a:effectLst/>
              <a:uLnTx/>
              <a:uFillTx/>
              <a:latin typeface="Verdana"/>
              <a:ea typeface="ＭＳ Ｐゴシック" pitchFamily="-110" charset="-128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endParaRPr kumimoji="0" lang="fr-FR" sz="2000" b="0" i="0" u="none" strike="noStrike" kern="1200" cap="small" spc="0" normalizeH="0" baseline="0" noProof="0" dirty="0">
              <a:ln>
                <a:noFill/>
              </a:ln>
              <a:solidFill>
                <a:srgbClr val="672490"/>
              </a:solidFill>
              <a:effectLst/>
              <a:uLnTx/>
              <a:uFillTx/>
              <a:latin typeface="Verdana"/>
              <a:ea typeface="ＭＳ Ｐゴシック" pitchFamily="-110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ＭＳ Ｐゴシック" pitchFamily="-110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ＭＳ Ｐゴシック" pitchFamily="-110" charset="-128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3700" y="2474461"/>
            <a:ext cx="449228" cy="443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3700" y="3068960"/>
            <a:ext cx="449228" cy="443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3700" y="3645024"/>
            <a:ext cx="449228" cy="443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Connecteur droit avec flèche 31"/>
          <p:cNvCxnSpPr/>
          <p:nvPr/>
        </p:nvCxnSpPr>
        <p:spPr>
          <a:xfrm>
            <a:off x="6678046" y="2524150"/>
            <a:ext cx="432048" cy="360040"/>
          </a:xfrm>
          <a:prstGeom prst="straightConnector1">
            <a:avLst/>
          </a:prstGeom>
          <a:noFill/>
          <a:ln w="28575" cap="flat" cmpd="sng" algn="ctr">
            <a:solidFill>
              <a:srgbClr val="BF2B2B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" name="Connecteur droit avec flèche 32"/>
          <p:cNvCxnSpPr/>
          <p:nvPr/>
        </p:nvCxnSpPr>
        <p:spPr>
          <a:xfrm flipV="1">
            <a:off x="8118628" y="2546469"/>
            <a:ext cx="576064" cy="29937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" name="Connecteur droit avec flèche 33"/>
          <p:cNvCxnSpPr/>
          <p:nvPr/>
        </p:nvCxnSpPr>
        <p:spPr>
          <a:xfrm>
            <a:off x="6372200" y="3110637"/>
            <a:ext cx="432048" cy="360040"/>
          </a:xfrm>
          <a:prstGeom prst="straightConnector1">
            <a:avLst/>
          </a:prstGeom>
          <a:noFill/>
          <a:ln w="28575" cap="flat" cmpd="sng" algn="ctr">
            <a:solidFill>
              <a:srgbClr val="BF2B2B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" name="Connecteur droit avec flèche 34"/>
          <p:cNvCxnSpPr/>
          <p:nvPr/>
        </p:nvCxnSpPr>
        <p:spPr>
          <a:xfrm>
            <a:off x="6372200" y="3692653"/>
            <a:ext cx="432048" cy="360040"/>
          </a:xfrm>
          <a:prstGeom prst="straightConnector1">
            <a:avLst/>
          </a:prstGeom>
          <a:noFill/>
          <a:ln w="28575" cap="flat" cmpd="sng" algn="ctr">
            <a:solidFill>
              <a:srgbClr val="BF2B2B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7" name="Connecteur droit avec flèche 36"/>
          <p:cNvCxnSpPr/>
          <p:nvPr/>
        </p:nvCxnSpPr>
        <p:spPr>
          <a:xfrm>
            <a:off x="6084168" y="3717032"/>
            <a:ext cx="432048" cy="360040"/>
          </a:xfrm>
          <a:prstGeom prst="straightConnector1">
            <a:avLst/>
          </a:prstGeom>
          <a:noFill/>
          <a:ln w="28575" cap="flat" cmpd="sng" algn="ctr">
            <a:solidFill>
              <a:srgbClr val="BF2B2B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" name="Connecteur droit avec flèche 14"/>
          <p:cNvCxnSpPr/>
          <p:nvPr/>
        </p:nvCxnSpPr>
        <p:spPr>
          <a:xfrm flipV="1">
            <a:off x="8134323" y="3108192"/>
            <a:ext cx="576064" cy="29937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7646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éviter…</a:t>
            </a:r>
          </a:p>
        </p:txBody>
      </p:sp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>
          <a:xfrm>
            <a:off x="533400" y="1412776"/>
            <a:ext cx="8153400" cy="4607025"/>
          </a:xfrm>
        </p:spPr>
        <p:txBody>
          <a:bodyPr>
            <a:noAutofit/>
          </a:bodyPr>
          <a:lstStyle/>
          <a:p>
            <a:r>
              <a:rPr lang="fr-FR" sz="1800" b="1" dirty="0"/>
              <a:t>Implantation de luzerne sous céréale d’hiver = échec</a:t>
            </a:r>
          </a:p>
          <a:p>
            <a:endParaRPr lang="fr-FR" sz="600" b="1" dirty="0"/>
          </a:p>
          <a:p>
            <a:r>
              <a:rPr lang="fr-FR" sz="1800" b="1" dirty="0"/>
              <a:t>Prairies agressives en semis simultané d’automne si récolte GRAIN</a:t>
            </a:r>
          </a:p>
          <a:p>
            <a:pPr lvl="1"/>
            <a:r>
              <a:rPr lang="fr-FR" sz="1800" dirty="0"/>
              <a:t>Très fort impact sur le rendement de la céréale </a:t>
            </a:r>
          </a:p>
          <a:p>
            <a:pPr lvl="1"/>
            <a:r>
              <a:rPr lang="fr-FR" sz="1800" dirty="0"/>
              <a:t>Pas de gain de productivité sur la prairie</a:t>
            </a:r>
          </a:p>
          <a:p>
            <a:pPr lvl="1"/>
            <a:r>
              <a:rPr lang="fr-FR" sz="1800" dirty="0"/>
              <a:t>Leur rapidité d’installation ne rend pas nécessaire l’installation s/s couvert</a:t>
            </a:r>
          </a:p>
          <a:p>
            <a:pPr lvl="1"/>
            <a:endParaRPr lang="fr-FR" sz="600" dirty="0"/>
          </a:p>
          <a:p>
            <a:r>
              <a:rPr lang="fr-FR" sz="1800" b="1" dirty="0"/>
              <a:t>Utilisation d’une céréale peu couvrante en semis d’automne</a:t>
            </a:r>
          </a:p>
          <a:p>
            <a:pPr lvl="1"/>
            <a:r>
              <a:rPr lang="fr-FR" sz="1800" dirty="0"/>
              <a:t>Forte pénalisation du rendement de la céréale</a:t>
            </a:r>
          </a:p>
          <a:p>
            <a:pPr lvl="2"/>
            <a:r>
              <a:rPr lang="fr-FR" sz="1800" dirty="0"/>
              <a:t>en moyenne -50 % sur les situations observées en ferme</a:t>
            </a:r>
          </a:p>
          <a:p>
            <a:pPr lvl="2"/>
            <a:r>
              <a:rPr lang="fr-FR" sz="1800" dirty="0"/>
              <a:t>À Thorigné, en moyenne 20 q d’écart entre les modalités blé ou triticale</a:t>
            </a:r>
          </a:p>
        </p:txBody>
      </p:sp>
    </p:spTree>
    <p:extLst>
      <p:ext uri="{BB962C8B-B14F-4D97-AF65-F5344CB8AC3E}">
        <p14:creationId xmlns:p14="http://schemas.microsoft.com/office/powerpoint/2010/main" val="3513336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/>
          <p:cNvSpPr txBox="1">
            <a:spLocks/>
          </p:cNvSpPr>
          <p:nvPr/>
        </p:nvSpPr>
        <p:spPr>
          <a:xfrm>
            <a:off x="395536" y="476672"/>
            <a:ext cx="755716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3600">
                <a:solidFill>
                  <a:srgbClr val="009139"/>
                </a:solidFill>
                <a:latin typeface="Verdana" pitchFamily="34" charset="0"/>
              </a:defRPr>
            </a:lvl2pPr>
            <a:lvl3pPr eaLnBrk="1" hangingPunct="1">
              <a:defRPr sz="3600">
                <a:solidFill>
                  <a:srgbClr val="009139"/>
                </a:solidFill>
                <a:latin typeface="Verdana" pitchFamily="34" charset="0"/>
              </a:defRPr>
            </a:lvl3pPr>
            <a:lvl4pPr eaLnBrk="1" hangingPunct="1">
              <a:defRPr sz="3600">
                <a:solidFill>
                  <a:srgbClr val="009139"/>
                </a:solidFill>
                <a:latin typeface="Verdana" pitchFamily="34" charset="0"/>
              </a:defRPr>
            </a:lvl4pPr>
            <a:lvl5pPr eaLnBrk="1" hangingPunct="1">
              <a:defRPr sz="3600">
                <a:solidFill>
                  <a:srgbClr val="009139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Exemple en ferme commerciale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32" y="4055523"/>
            <a:ext cx="2516600" cy="16777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ZoneTexte 18"/>
          <p:cNvSpPr txBox="1"/>
          <p:nvPr/>
        </p:nvSpPr>
        <p:spPr>
          <a:xfrm>
            <a:off x="907374" y="3678068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25/01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856" y="4055656"/>
            <a:ext cx="2516400" cy="167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160" y="3495320"/>
            <a:ext cx="3009507" cy="2154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à coins arrondis 21"/>
          <p:cNvSpPr/>
          <p:nvPr/>
        </p:nvSpPr>
        <p:spPr>
          <a:xfrm>
            <a:off x="4910512" y="2420889"/>
            <a:ext cx="1763487" cy="728644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Avoine récoltée 63 </a:t>
            </a:r>
            <a:r>
              <a:rPr lang="fr-FR" sz="1400" b="1" dirty="0" err="1">
                <a:solidFill>
                  <a:schemeClr val="tx1"/>
                </a:solidFill>
              </a:rPr>
              <a:t>qx</a:t>
            </a:r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419872" y="3664193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14/05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7504" y="2420690"/>
            <a:ext cx="1732083" cy="11695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/>
              <a:t>Implantation PME d’automne sous couvert d’avoine d’hiver</a:t>
            </a:r>
          </a:p>
          <a:p>
            <a:pPr algn="ctr">
              <a:defRPr/>
            </a:pPr>
            <a:r>
              <a:rPr lang="fr-FR" sz="1400" dirty="0"/>
              <a:t>2 passages</a:t>
            </a:r>
          </a:p>
        </p:txBody>
      </p:sp>
      <p:cxnSp>
        <p:nvCxnSpPr>
          <p:cNvPr id="26" name="Connecteur droit 25"/>
          <p:cNvCxnSpPr/>
          <p:nvPr/>
        </p:nvCxnSpPr>
        <p:spPr>
          <a:xfrm>
            <a:off x="971600" y="2162125"/>
            <a:ext cx="0" cy="25876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2771800" y="2162125"/>
            <a:ext cx="0" cy="18852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4499992" y="2142725"/>
            <a:ext cx="0" cy="152146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5724128" y="2162125"/>
            <a:ext cx="0" cy="25876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7020272" y="2173009"/>
            <a:ext cx="0" cy="118398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7289584" y="2420888"/>
            <a:ext cx="1732083" cy="7386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/>
              <a:t>Implantation PME « classique »</a:t>
            </a:r>
          </a:p>
        </p:txBody>
      </p:sp>
      <p:cxnSp>
        <p:nvCxnSpPr>
          <p:cNvPr id="32" name="Connecteur droit 31"/>
          <p:cNvCxnSpPr/>
          <p:nvPr/>
        </p:nvCxnSpPr>
        <p:spPr>
          <a:xfrm>
            <a:off x="8155625" y="2142725"/>
            <a:ext cx="0" cy="25876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6804248" y="5721220"/>
            <a:ext cx="186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31/08</a:t>
            </a:r>
          </a:p>
        </p:txBody>
      </p:sp>
      <p:sp>
        <p:nvSpPr>
          <p:cNvPr id="35" name="Flèche droite 34"/>
          <p:cNvSpPr/>
          <p:nvPr/>
        </p:nvSpPr>
        <p:spPr>
          <a:xfrm>
            <a:off x="611188" y="1700808"/>
            <a:ext cx="8353425" cy="534144"/>
          </a:xfrm>
          <a:prstGeom prst="rightArrow">
            <a:avLst/>
          </a:prstGeom>
          <a:solidFill>
            <a:srgbClr val="FFAF03"/>
          </a:solidFill>
          <a:ln w="25400" cap="flat" cmpd="sng" algn="ctr">
            <a:solidFill>
              <a:srgbClr val="FFAF0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13 octobre	25 janvier	14 mai      20 juillet      31 août       14 sept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323528" y="1331476"/>
            <a:ext cx="8208912" cy="3693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735BB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Semis simultané d’automne Prairie multi-espèces x Avoine d’hiver</a:t>
            </a:r>
          </a:p>
        </p:txBody>
      </p:sp>
    </p:spTree>
    <p:extLst>
      <p:ext uri="{BB962C8B-B14F-4D97-AF65-F5344CB8AC3E}">
        <p14:creationId xmlns:p14="http://schemas.microsoft.com/office/powerpoint/2010/main" val="1619731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prairie agressive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340768"/>
            <a:ext cx="4968552" cy="3726414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9389" y="1772816"/>
            <a:ext cx="4029075" cy="3024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115616" y="5230941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+mj-lt"/>
              </a:rPr>
              <a:t>RGH+TV Juin 2014</a:t>
            </a:r>
          </a:p>
          <a:p>
            <a:pPr algn="ctr"/>
            <a:r>
              <a:rPr lang="fr-FR" sz="2000" dirty="0">
                <a:latin typeface="+mj-lt"/>
              </a:rPr>
              <a:t>Semée sous couvert de blé</a:t>
            </a:r>
          </a:p>
        </p:txBody>
      </p:sp>
    </p:spTree>
    <p:extLst>
      <p:ext uri="{BB962C8B-B14F-4D97-AF65-F5344CB8AC3E}">
        <p14:creationId xmlns:p14="http://schemas.microsoft.com/office/powerpoint/2010/main" val="271875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7" t="7193" r="48838" b="40019"/>
          <a:stretch/>
        </p:blipFill>
        <p:spPr>
          <a:xfrm>
            <a:off x="152400" y="3579844"/>
            <a:ext cx="2293619" cy="2517957"/>
          </a:xfrm>
          <a:prstGeom prst="rect">
            <a:avLst/>
          </a:prstGeom>
          <a:ln w="28575">
            <a:solidFill>
              <a:srgbClr val="0033CC"/>
            </a:solidFill>
          </a:ln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813" y="404664"/>
            <a:ext cx="3495745" cy="2330496"/>
          </a:xfrm>
          <a:ln w="28575">
            <a:solidFill>
              <a:srgbClr val="FF9900"/>
            </a:solidFill>
          </a:ln>
        </p:spPr>
      </p:pic>
      <p:sp>
        <p:nvSpPr>
          <p:cNvPr id="5" name="ZoneTexte 4"/>
          <p:cNvSpPr txBox="1"/>
          <p:nvPr/>
        </p:nvSpPr>
        <p:spPr>
          <a:xfrm>
            <a:off x="107504" y="2761764"/>
            <a:ext cx="3779912" cy="523220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+mj-lt"/>
              </a:rPr>
              <a:t>Multiespèces semis 09/2013</a:t>
            </a:r>
          </a:p>
          <a:p>
            <a:pPr algn="ctr"/>
            <a:r>
              <a:rPr lang="fr-FR" sz="1400" dirty="0" err="1">
                <a:latin typeface="+mj-lt"/>
              </a:rPr>
              <a:t>ss</a:t>
            </a:r>
            <a:r>
              <a:rPr lang="fr-FR" sz="1400" dirty="0">
                <a:latin typeface="+mj-lt"/>
              </a:rPr>
              <a:t> couvert blé récolte grain en 07/2014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r="8650"/>
          <a:stretch/>
        </p:blipFill>
        <p:spPr>
          <a:xfrm>
            <a:off x="3966230" y="445799"/>
            <a:ext cx="2548870" cy="228936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ZoneTexte 6"/>
          <p:cNvSpPr txBox="1"/>
          <p:nvPr/>
        </p:nvSpPr>
        <p:spPr>
          <a:xfrm>
            <a:off x="3942193" y="2761764"/>
            <a:ext cx="5094303" cy="5232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+mj-lt"/>
              </a:rPr>
              <a:t>Multiespèces semis 09/2011</a:t>
            </a:r>
          </a:p>
          <a:p>
            <a:pPr algn="ctr"/>
            <a:r>
              <a:rPr lang="fr-FR" sz="1400" dirty="0" err="1">
                <a:latin typeface="+mj-lt"/>
              </a:rPr>
              <a:t>ss</a:t>
            </a:r>
            <a:r>
              <a:rPr lang="fr-FR" sz="1400" dirty="0">
                <a:latin typeface="+mj-lt"/>
              </a:rPr>
              <a:t> couvert de </a:t>
            </a:r>
            <a:r>
              <a:rPr lang="fr-FR" sz="1400" dirty="0" err="1">
                <a:latin typeface="+mj-lt"/>
              </a:rPr>
              <a:t>cer</a:t>
            </a:r>
            <a:r>
              <a:rPr lang="fr-FR" sz="1400" dirty="0">
                <a:latin typeface="+mj-lt"/>
              </a:rPr>
              <a:t>-pro récolté en grains en 07/2012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19465" r="24494" b="25064"/>
          <a:stretch/>
        </p:blipFill>
        <p:spPr>
          <a:xfrm>
            <a:off x="6553934" y="445799"/>
            <a:ext cx="2434590" cy="228936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2339752" y="239001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09/2014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106953" y="244821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04/2014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740352" y="242535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05/2014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37"/>
          <a:stretch/>
        </p:blipFill>
        <p:spPr>
          <a:xfrm>
            <a:off x="2483768" y="3579845"/>
            <a:ext cx="2213962" cy="2513451"/>
          </a:xfrm>
          <a:prstGeom prst="rect">
            <a:avLst/>
          </a:prstGeom>
          <a:ln w="28575">
            <a:solidFill>
              <a:srgbClr val="0033CC"/>
            </a:solidFill>
          </a:ln>
        </p:spPr>
      </p:pic>
      <p:sp>
        <p:nvSpPr>
          <p:cNvPr id="13" name="ZoneTexte 12"/>
          <p:cNvSpPr txBox="1"/>
          <p:nvPr/>
        </p:nvSpPr>
        <p:spPr>
          <a:xfrm>
            <a:off x="130364" y="6093296"/>
            <a:ext cx="4567366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+mj-lt"/>
              </a:rPr>
              <a:t>Multiespèces semis 11/2013 </a:t>
            </a:r>
          </a:p>
          <a:p>
            <a:pPr algn="ctr"/>
            <a:r>
              <a:rPr lang="fr-FR" sz="1400" dirty="0" err="1">
                <a:latin typeface="+mj-lt"/>
              </a:rPr>
              <a:t>ss</a:t>
            </a:r>
            <a:r>
              <a:rPr lang="fr-FR" sz="1400" dirty="0">
                <a:latin typeface="+mj-lt"/>
              </a:rPr>
              <a:t> couvert </a:t>
            </a:r>
            <a:r>
              <a:rPr lang="fr-FR" sz="1400" dirty="0" err="1">
                <a:latin typeface="+mj-lt"/>
              </a:rPr>
              <a:t>triti</a:t>
            </a:r>
            <a:r>
              <a:rPr lang="fr-FR" sz="1400" dirty="0">
                <a:latin typeface="+mj-lt"/>
              </a:rPr>
              <a:t>-pois ensilé en 06/2014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15616" y="57239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04/2014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419872" y="572846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04/2015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24906" b="21720"/>
          <a:stretch/>
        </p:blipFill>
        <p:spPr>
          <a:xfrm>
            <a:off x="4843127" y="3579845"/>
            <a:ext cx="2152022" cy="2513451"/>
          </a:xfrm>
          <a:prstGeom prst="rect">
            <a:avLst/>
          </a:prstGeom>
          <a:ln w="28575">
            <a:solidFill>
              <a:srgbClr val="FF0066"/>
            </a:solidFill>
          </a:ln>
        </p:spPr>
      </p:pic>
      <p:sp>
        <p:nvSpPr>
          <p:cNvPr id="18" name="ZoneTexte 17"/>
          <p:cNvSpPr txBox="1"/>
          <p:nvPr/>
        </p:nvSpPr>
        <p:spPr>
          <a:xfrm>
            <a:off x="5626996" y="5723964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04/2014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t="5167" r="16483" b="44333"/>
          <a:stretch/>
        </p:blipFill>
        <p:spPr>
          <a:xfrm>
            <a:off x="7033837" y="3579846"/>
            <a:ext cx="2002659" cy="2526950"/>
          </a:xfrm>
          <a:prstGeom prst="rect">
            <a:avLst/>
          </a:prstGeom>
          <a:ln w="28575">
            <a:solidFill>
              <a:srgbClr val="FF0066"/>
            </a:solidFill>
          </a:ln>
        </p:spPr>
      </p:pic>
      <p:sp>
        <p:nvSpPr>
          <p:cNvPr id="20" name="ZoneTexte 19"/>
          <p:cNvSpPr txBox="1"/>
          <p:nvPr/>
        </p:nvSpPr>
        <p:spPr>
          <a:xfrm>
            <a:off x="4822315" y="6093296"/>
            <a:ext cx="4214182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+mj-lt"/>
              </a:rPr>
              <a:t>Multiespèces semis 10/2013 </a:t>
            </a:r>
          </a:p>
          <a:p>
            <a:pPr algn="ctr"/>
            <a:r>
              <a:rPr lang="fr-FR" sz="1400" dirty="0" err="1">
                <a:latin typeface="+mj-lt"/>
              </a:rPr>
              <a:t>ss</a:t>
            </a:r>
            <a:r>
              <a:rPr lang="fr-FR" sz="1400" dirty="0">
                <a:latin typeface="+mj-lt"/>
              </a:rPr>
              <a:t> couvert blé récolte grains en 07/2014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7668344" y="5707087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09/2014</a:t>
            </a:r>
          </a:p>
        </p:txBody>
      </p:sp>
    </p:spTree>
    <p:extLst>
      <p:ext uri="{BB962C8B-B14F-4D97-AF65-F5344CB8AC3E}">
        <p14:creationId xmlns:p14="http://schemas.microsoft.com/office/powerpoint/2010/main" val="196432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intérêts</a:t>
            </a: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 bwMode="auto">
          <a:xfrm>
            <a:off x="251520" y="1196752"/>
            <a:ext cx="8153400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lvl="0" defTabSz="457200" eaLnBrk="0" hangingPunct="0">
              <a:spcAft>
                <a:spcPts val="600"/>
              </a:spcAft>
              <a:buClr>
                <a:srgbClr val="9735BB">
                  <a:lumMod val="75000"/>
                </a:srgbClr>
              </a:buClr>
              <a:buFont typeface="Arial" pitchFamily="34" charset="0"/>
              <a:buChar char="•"/>
            </a:pPr>
            <a:r>
              <a:rPr lang="fr-FR" sz="1800" b="1" dirty="0">
                <a:solidFill>
                  <a:prstClr val="black"/>
                </a:solidFill>
                <a:ea typeface="ＭＳ Ｐゴシック" pitchFamily="-110" charset="-128"/>
              </a:rPr>
              <a:t>Permet de contourner l’aléa « fin d’été sec »</a:t>
            </a:r>
          </a:p>
          <a:p>
            <a:pPr lvl="1" defTabSz="457200" eaLnBrk="0" hangingPunct="0">
              <a:spcAft>
                <a:spcPts val="600"/>
              </a:spcAft>
              <a:buFont typeface="Arial" pitchFamily="34" charset="0"/>
              <a:buChar char="–"/>
            </a:pPr>
            <a:r>
              <a:rPr lang="fr-FR" sz="1600" dirty="0">
                <a:solidFill>
                  <a:prstClr val="black"/>
                </a:solidFill>
                <a:ea typeface="ＭＳ Ｐゴシック" pitchFamily="-110" charset="-128"/>
              </a:rPr>
              <a:t>Permet l’implantation tardive d’une prairie de longue durée (courant octobre) </a:t>
            </a:r>
          </a:p>
          <a:p>
            <a:pPr lvl="0" defTabSz="457200" eaLnBrk="0" hangingPunct="0">
              <a:spcAft>
                <a:spcPts val="600"/>
              </a:spcAft>
              <a:buClr>
                <a:srgbClr val="9735BB">
                  <a:lumMod val="75000"/>
                </a:srgbClr>
              </a:buClr>
              <a:buFont typeface="Arial" pitchFamily="34" charset="0"/>
              <a:buChar char="•"/>
            </a:pPr>
            <a:r>
              <a:rPr lang="fr-FR" sz="1800" b="1" dirty="0">
                <a:solidFill>
                  <a:prstClr val="black"/>
                </a:solidFill>
                <a:ea typeface="ＭＳ Ｐゴシック" pitchFamily="-110" charset="-128"/>
              </a:rPr>
              <a:t>Une réponse à la problématique du fort salissement des semis en sol nu de fin d’été</a:t>
            </a:r>
          </a:p>
          <a:p>
            <a:pPr lvl="1" defTabSz="457200" eaLnBrk="0" hangingPunct="0">
              <a:spcAft>
                <a:spcPts val="600"/>
              </a:spcAft>
              <a:buFont typeface="Arial" pitchFamily="34" charset="0"/>
              <a:buChar char="–"/>
            </a:pPr>
            <a:r>
              <a:rPr lang="fr-FR" sz="1600" dirty="0">
                <a:solidFill>
                  <a:prstClr val="black"/>
                </a:solidFill>
                <a:ea typeface="ＭＳ Ｐゴシック" pitchFamily="-110" charset="-128"/>
              </a:rPr>
              <a:t>De l’herbe avec peu d’adventices dès le 1</a:t>
            </a:r>
            <a:r>
              <a:rPr lang="fr-FR" sz="1600" baseline="30000" dirty="0">
                <a:solidFill>
                  <a:prstClr val="black"/>
                </a:solidFill>
                <a:ea typeface="ＭＳ Ｐゴシック" pitchFamily="-110" charset="-128"/>
              </a:rPr>
              <a:t>er</a:t>
            </a:r>
            <a:r>
              <a:rPr lang="fr-FR" sz="1600" dirty="0">
                <a:solidFill>
                  <a:prstClr val="black"/>
                </a:solidFill>
                <a:ea typeface="ＭＳ Ｐゴシック" pitchFamily="-110" charset="-128"/>
              </a:rPr>
              <a:t> automne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3501008"/>
            <a:ext cx="3311860" cy="2207907"/>
          </a:xfrm>
          <a:prstGeom prst="rect">
            <a:avLst/>
          </a:prstGeom>
        </p:spPr>
      </p:pic>
      <p:sp>
        <p:nvSpPr>
          <p:cNvPr id="11" name="Espace réservé du contenu 1"/>
          <p:cNvSpPr txBox="1">
            <a:spLocks/>
          </p:cNvSpPr>
          <p:nvPr/>
        </p:nvSpPr>
        <p:spPr bwMode="auto">
          <a:xfrm>
            <a:off x="243538" y="3284984"/>
            <a:ext cx="555259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lvl="0" defTabSz="457200" eaLnBrk="0" hangingPunct="0">
              <a:spcAft>
                <a:spcPts val="600"/>
              </a:spcAft>
              <a:buClr>
                <a:srgbClr val="9735BB">
                  <a:lumMod val="75000"/>
                </a:srgbClr>
              </a:buClr>
              <a:buFont typeface="Arial" pitchFamily="34" charset="0"/>
              <a:buChar char="•"/>
            </a:pPr>
            <a:r>
              <a:rPr lang="fr-FR" sz="1800" b="1" dirty="0">
                <a:solidFill>
                  <a:prstClr val="black"/>
                </a:solidFill>
                <a:ea typeface="ＭＳ Ｐゴシック" pitchFamily="-110" charset="-128"/>
              </a:rPr>
              <a:t>Des prairies portantes </a:t>
            </a:r>
          </a:p>
          <a:p>
            <a:pPr lvl="1" defTabSz="457200" eaLnBrk="0" hangingPunct="0">
              <a:spcAft>
                <a:spcPts val="600"/>
              </a:spcAft>
              <a:buFont typeface="Arial" pitchFamily="34" charset="0"/>
              <a:buChar char="–"/>
            </a:pPr>
            <a:r>
              <a:rPr lang="fr-FR" sz="1600" dirty="0">
                <a:solidFill>
                  <a:prstClr val="black"/>
                </a:solidFill>
                <a:ea typeface="ＭＳ Ｐゴシック" pitchFamily="-110" charset="-128"/>
              </a:rPr>
              <a:t>1</a:t>
            </a:r>
            <a:r>
              <a:rPr lang="fr-FR" sz="1600" baseline="30000" dirty="0">
                <a:solidFill>
                  <a:prstClr val="black"/>
                </a:solidFill>
                <a:ea typeface="ＭＳ Ｐゴシック" pitchFamily="-110" charset="-128"/>
              </a:rPr>
              <a:t>ère</a:t>
            </a:r>
            <a:r>
              <a:rPr lang="fr-FR" sz="1600" dirty="0">
                <a:solidFill>
                  <a:prstClr val="black"/>
                </a:solidFill>
                <a:ea typeface="ＭＳ Ｐゴシック" pitchFamily="-110" charset="-128"/>
              </a:rPr>
              <a:t> exploitation dès la fin d’été si ensilage tardif, dès le mois de juin en ensilage précoce</a:t>
            </a:r>
          </a:p>
          <a:p>
            <a:pPr lvl="1" defTabSz="457200" eaLnBrk="0" hangingPunct="0">
              <a:spcAft>
                <a:spcPts val="600"/>
              </a:spcAft>
              <a:buFont typeface="Arial" pitchFamily="34" charset="0"/>
              <a:buChar char="–"/>
            </a:pPr>
            <a:r>
              <a:rPr lang="fr-FR" sz="1600" dirty="0">
                <a:solidFill>
                  <a:prstClr val="black"/>
                </a:solidFill>
                <a:ea typeface="ＭＳ Ｐゴシック" pitchFamily="-110" charset="-128"/>
              </a:rPr>
              <a:t>1 à 3 exploitations avant l’hiver</a:t>
            </a:r>
          </a:p>
          <a:p>
            <a:pPr lvl="1" defTabSz="457200" eaLnBrk="0" hangingPunct="0">
              <a:spcAft>
                <a:spcPts val="600"/>
              </a:spcAft>
              <a:buFont typeface="Arial" pitchFamily="34" charset="0"/>
              <a:buChar char="–"/>
            </a:pPr>
            <a:r>
              <a:rPr lang="fr-FR" sz="1600" dirty="0">
                <a:solidFill>
                  <a:prstClr val="black"/>
                </a:solidFill>
                <a:ea typeface="ＭＳ Ｐゴシック" pitchFamily="-110" charset="-128"/>
              </a:rPr>
              <a:t>Exploitation précoce possible au printemps suivant</a:t>
            </a:r>
          </a:p>
          <a:p>
            <a:pPr lvl="0" defTabSz="457200" eaLnBrk="0" hangingPunct="0">
              <a:spcAft>
                <a:spcPts val="600"/>
              </a:spcAft>
              <a:buClr>
                <a:srgbClr val="9735BB">
                  <a:lumMod val="75000"/>
                </a:srgbClr>
              </a:buClr>
              <a:buFont typeface="Arial" pitchFamily="34" charset="0"/>
              <a:buChar char="•"/>
            </a:pPr>
            <a:r>
              <a:rPr lang="fr-FR" sz="1800" b="1" dirty="0">
                <a:solidFill>
                  <a:prstClr val="black"/>
                </a:solidFill>
                <a:ea typeface="ＭＳ Ｐゴシック" pitchFamily="-110" charset="-128"/>
              </a:rPr>
              <a:t>Temps de travail et consommation de carburant</a:t>
            </a:r>
          </a:p>
          <a:p>
            <a:pPr lvl="1" defTabSz="457200" eaLnBrk="0" hangingPunct="0">
              <a:spcAft>
                <a:spcPts val="600"/>
              </a:spcAft>
              <a:buFont typeface="Arial" pitchFamily="34" charset="0"/>
              <a:buChar char="–"/>
            </a:pPr>
            <a:r>
              <a:rPr lang="fr-FR" sz="1600" dirty="0">
                <a:solidFill>
                  <a:prstClr val="black"/>
                </a:solidFill>
                <a:ea typeface="ＭＳ Ｐゴシック" pitchFamily="-110" charset="-128"/>
              </a:rPr>
              <a:t>Un seul travail du sol pour deux cultures</a:t>
            </a:r>
          </a:p>
          <a:p>
            <a:pPr lvl="1" defTabSz="457200" eaLnBrk="0" hangingPunct="0">
              <a:spcAft>
                <a:spcPts val="600"/>
              </a:spcAft>
              <a:buFont typeface="Arial" pitchFamily="34" charset="0"/>
              <a:buChar char="–"/>
            </a:pPr>
            <a:r>
              <a:rPr lang="fr-FR" sz="1600" dirty="0">
                <a:solidFill>
                  <a:prstClr val="black"/>
                </a:solidFill>
                <a:ea typeface="ＭＳ Ｐゴシック" pitchFamily="-110" charset="-128"/>
              </a:rPr>
              <a:t>Un seul semis si semoir adapté</a:t>
            </a:r>
          </a:p>
        </p:txBody>
      </p:sp>
    </p:spTree>
    <p:extLst>
      <p:ext uri="{BB962C8B-B14F-4D97-AF65-F5344CB8AC3E}">
        <p14:creationId xmlns:p14="http://schemas.microsoft.com/office/powerpoint/2010/main" val="2832202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Récolte en grains en 2 passages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7264400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971915"/>
            <a:ext cx="3816424" cy="244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372200" y="465313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+mj-lt"/>
              </a:rPr>
              <a:t>Essai de Derval </a:t>
            </a:r>
          </a:p>
        </p:txBody>
      </p:sp>
    </p:spTree>
    <p:extLst>
      <p:ext uri="{BB962C8B-B14F-4D97-AF65-F5344CB8AC3E}">
        <p14:creationId xmlns:p14="http://schemas.microsoft.com/office/powerpoint/2010/main" val="231083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2" y="304800"/>
            <a:ext cx="8050088" cy="963613"/>
          </a:xfrm>
        </p:spPr>
        <p:txBody>
          <a:bodyPr/>
          <a:lstStyle/>
          <a:p>
            <a:r>
              <a:rPr lang="fr-FR" dirty="0"/>
              <a:t>Place de la prairie dans la rotation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459158" y="1898932"/>
            <a:ext cx="7929266" cy="2610188"/>
            <a:chOff x="44648" y="-13678"/>
            <a:chExt cx="6048648" cy="2610188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5373217" y="818803"/>
              <a:ext cx="0" cy="368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stealth" w="lg" len="med"/>
            </a:ln>
            <a:effectLst/>
          </p:spPr>
        </p:cxnSp>
        <p:sp>
          <p:nvSpPr>
            <p:cNvPr id="26" name="ZoneTexte 25"/>
            <p:cNvSpPr txBox="1"/>
            <p:nvPr/>
          </p:nvSpPr>
          <p:spPr>
            <a:xfrm>
              <a:off x="1973579" y="850418"/>
              <a:ext cx="1358509" cy="338554"/>
            </a:xfrm>
            <a:prstGeom prst="rect">
              <a:avLst/>
            </a:prstGeom>
            <a:solidFill>
              <a:srgbClr val="EEECE1">
                <a:lumMod val="75000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Préparation du sol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182030" y="508278"/>
              <a:ext cx="643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Semis</a:t>
              </a:r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>
              <a:off x="3501009" y="873170"/>
              <a:ext cx="0" cy="3372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stealth" w="lg" len="med"/>
            </a:ln>
            <a:effectLst/>
          </p:spPr>
        </p:cxnSp>
        <p:sp>
          <p:nvSpPr>
            <p:cNvPr id="29" name="ZoneTexte 28"/>
            <p:cNvSpPr txBox="1"/>
            <p:nvPr/>
          </p:nvSpPr>
          <p:spPr>
            <a:xfrm>
              <a:off x="4869161" y="202346"/>
              <a:ext cx="10081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Stade 3 feuilles</a:t>
              </a:r>
            </a:p>
          </p:txBody>
        </p:sp>
        <p:pic>
          <p:nvPicPr>
            <p:cNvPr id="30" name="Picture 2" descr="C:\Users\bracheta49d\AppData\Local\Microsoft\Windows\INetCache\IE\7VU5ZCHB\background-313701_960_720[1]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56" t="64595"/>
            <a:stretch/>
          </p:blipFill>
          <p:spPr bwMode="auto">
            <a:xfrm>
              <a:off x="4475805" y="1035537"/>
              <a:ext cx="256768" cy="14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e 30"/>
            <p:cNvGrpSpPr/>
            <p:nvPr/>
          </p:nvGrpSpPr>
          <p:grpSpPr>
            <a:xfrm>
              <a:off x="3857245" y="1038563"/>
              <a:ext cx="259456" cy="140015"/>
              <a:chOff x="2636912" y="1038563"/>
              <a:chExt cx="259456" cy="140015"/>
            </a:xfrm>
          </p:grpSpPr>
          <p:pic>
            <p:nvPicPr>
              <p:cNvPr id="41" name="Picture 2" descr="C:\Users\bracheta49d\AppData\Local\Microsoft\Windows\INetCache\IE\7VU5ZCHB\background-313701_960_720[1]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87" t="64595"/>
              <a:stretch/>
            </p:blipFill>
            <p:spPr bwMode="auto">
              <a:xfrm>
                <a:off x="2636912" y="1038563"/>
                <a:ext cx="53528" cy="14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C:\Users\bracheta49d\AppData\Local\Microsoft\Windows\INetCache\IE\7VU5ZCHB\background-313701_960_720[1]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87" t="64595"/>
              <a:stretch/>
            </p:blipFill>
            <p:spPr bwMode="auto">
              <a:xfrm>
                <a:off x="2735784" y="1038563"/>
                <a:ext cx="53528" cy="14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C:\Users\bracheta49d\AppData\Local\Microsoft\Windows\INetCache\IE\7VU5ZCHB\background-313701_960_720[1]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87" t="64595"/>
              <a:stretch/>
            </p:blipFill>
            <p:spPr bwMode="auto">
              <a:xfrm>
                <a:off x="2842840" y="1038563"/>
                <a:ext cx="53528" cy="14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ZoneTexte 31"/>
            <p:cNvSpPr txBox="1"/>
            <p:nvPr/>
          </p:nvSpPr>
          <p:spPr>
            <a:xfrm>
              <a:off x="4267209" y="562386"/>
              <a:ext cx="673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À la volée</a:t>
              </a: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3710920" y="686657"/>
              <a:ext cx="624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En ligne</a:t>
              </a: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1039777" y="-12614"/>
              <a:ext cx="2088232" cy="77902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Décision d’implantation</a:t>
              </a:r>
            </a:p>
          </p:txBody>
        </p:sp>
        <p:sp>
          <p:nvSpPr>
            <p:cNvPr id="35" name="Ellipse 34"/>
            <p:cNvSpPr/>
            <p:nvPr/>
          </p:nvSpPr>
          <p:spPr>
            <a:xfrm>
              <a:off x="3429000" y="1282466"/>
              <a:ext cx="144016" cy="144016"/>
            </a:xfrm>
            <a:prstGeom prst="ellipse">
              <a:avLst/>
            </a:prstGeom>
            <a:solidFill>
              <a:srgbClr val="996633"/>
            </a:solidFill>
            <a:ln w="25400" cap="flat" cmpd="sng" algn="ctr">
              <a:solidFill>
                <a:srgbClr val="6633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033762" y="1471762"/>
              <a:ext cx="163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Profondeur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Densité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Faculté germinative</a:t>
              </a: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548680" y="850418"/>
              <a:ext cx="1182155" cy="338554"/>
            </a:xfrm>
            <a:prstGeom prst="rect">
              <a:avLst/>
            </a:prstGeom>
            <a:solidFill>
              <a:srgbClr val="F79646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Précédent</a:t>
              </a: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44648" y="1519292"/>
              <a:ext cx="219021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Effet du précédent :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600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L’idéal : céréale ou colza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600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Prairie sur prairie : à éviter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600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! Rémanences de phytos…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3676396" y="-13678"/>
              <a:ext cx="1224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Répartition des graines</a:t>
              </a:r>
            </a:p>
          </p:txBody>
        </p:sp>
        <p:cxnSp>
          <p:nvCxnSpPr>
            <p:cNvPr id="40" name="Connecteur droit 39"/>
            <p:cNvCxnSpPr/>
            <p:nvPr/>
          </p:nvCxnSpPr>
          <p:spPr>
            <a:xfrm>
              <a:off x="404664" y="1210458"/>
              <a:ext cx="568863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8199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315913" y="1772816"/>
            <a:ext cx="8353425" cy="1169988"/>
            <a:chOff x="315913" y="2066184"/>
            <a:chExt cx="8353425" cy="1169988"/>
          </a:xfrm>
        </p:grpSpPr>
        <p:grpSp>
          <p:nvGrpSpPr>
            <p:cNvPr id="6154" name="Groupe 4"/>
            <p:cNvGrpSpPr>
              <a:grpSpLocks/>
            </p:cNvGrpSpPr>
            <p:nvPr/>
          </p:nvGrpSpPr>
          <p:grpSpPr bwMode="auto">
            <a:xfrm>
              <a:off x="315913" y="2099522"/>
              <a:ext cx="8353425" cy="1136650"/>
              <a:chOff x="539750" y="1235075"/>
              <a:chExt cx="8352730" cy="1136650"/>
            </a:xfrm>
          </p:grpSpPr>
          <p:grpSp>
            <p:nvGrpSpPr>
              <p:cNvPr id="6158" name="Groupe 10"/>
              <p:cNvGrpSpPr>
                <a:grpSpLocks/>
              </p:cNvGrpSpPr>
              <p:nvPr/>
            </p:nvGrpSpPr>
            <p:grpSpPr bwMode="auto">
              <a:xfrm>
                <a:off x="539750" y="1235075"/>
                <a:ext cx="8352730" cy="1136650"/>
                <a:chOff x="539552" y="1235008"/>
                <a:chExt cx="7992888" cy="1136115"/>
              </a:xfrm>
            </p:grpSpPr>
            <p:pic>
              <p:nvPicPr>
                <p:cNvPr id="6160" name="Image 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839"/>
                <a:stretch>
                  <a:fillRect/>
                </a:stretch>
              </p:blipFill>
              <p:spPr bwMode="auto">
                <a:xfrm>
                  <a:off x="539552" y="1268760"/>
                  <a:ext cx="3779912" cy="1102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61" name="Image 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42312" y="1235008"/>
                  <a:ext cx="2990128" cy="1113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159" name="Imag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639" y="1362033"/>
                <a:ext cx="1245750" cy="8283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ZoneTexte 8"/>
            <p:cNvSpPr txBox="1"/>
            <p:nvPr/>
          </p:nvSpPr>
          <p:spPr>
            <a:xfrm>
              <a:off x="1601502" y="2066184"/>
              <a:ext cx="1887055" cy="253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r-FR" sz="1050" b="1" cap="small" dirty="0">
                  <a:latin typeface="+mj-lt"/>
                </a:rPr>
                <a:t>Graminées fourragères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276689" y="2066184"/>
              <a:ext cx="2111475" cy="253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>
              <a:defPPr>
                <a:defRPr lang="fr-FR"/>
              </a:defPPr>
              <a:lvl1pPr>
                <a:defRPr sz="1050" b="1" cap="small"/>
              </a:lvl1pPr>
            </a:lstStyle>
            <a:p>
              <a:pPr>
                <a:defRPr/>
              </a:pPr>
              <a:r>
                <a:rPr lang="fr-FR" dirty="0">
                  <a:latin typeface="+mj-lt"/>
                </a:rPr>
                <a:t>Légumineuses fourragères</a:t>
              </a: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631374" y="2708920"/>
            <a:ext cx="3580586" cy="2338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020272" y="2492896"/>
            <a:ext cx="216024" cy="34298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940152" y="2708920"/>
            <a:ext cx="2664296" cy="2160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146" name="Rectangle 3"/>
          <p:cNvSpPr>
            <a:spLocks noChangeArrowheads="1"/>
          </p:cNvSpPr>
          <p:nvPr/>
        </p:nvSpPr>
        <p:spPr bwMode="auto">
          <a:xfrm>
            <a:off x="468313" y="188913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sz="3600" dirty="0">
                <a:solidFill>
                  <a:srgbClr val="009139"/>
                </a:solidFill>
                <a:latin typeface="+mj-lt"/>
                <a:ea typeface="+mj-ea"/>
                <a:cs typeface="+mj-cs"/>
              </a:rPr>
              <a:t>Des petites graines…</a:t>
            </a: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631374" y="1196752"/>
            <a:ext cx="72796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2438" indent="-4524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r" eaLnBrk="1" hangingPunct="1"/>
            <a:r>
              <a:rPr kumimoji="1" lang="fr-FR" dirty="0">
                <a:solidFill>
                  <a:srgbClr val="009139"/>
                </a:solidFill>
                <a:latin typeface="+mj-lt"/>
                <a:cs typeface="Arial" pitchFamily="34" charset="0"/>
              </a:rPr>
              <a:t>… qui méritent une implantation soignée</a:t>
            </a:r>
          </a:p>
        </p:txBody>
      </p:sp>
      <p:grpSp>
        <p:nvGrpSpPr>
          <p:cNvPr id="45" name="Groupe 44"/>
          <p:cNvGrpSpPr/>
          <p:nvPr/>
        </p:nvGrpSpPr>
        <p:grpSpPr>
          <a:xfrm>
            <a:off x="251520" y="3573016"/>
            <a:ext cx="3657519" cy="2578783"/>
            <a:chOff x="395531" y="2999424"/>
            <a:chExt cx="3657519" cy="2578783"/>
          </a:xfrm>
        </p:grpSpPr>
        <p:sp>
          <p:nvSpPr>
            <p:cNvPr id="46" name="Line 11"/>
            <p:cNvSpPr>
              <a:spLocks noChangeShapeType="1"/>
            </p:cNvSpPr>
            <p:nvPr/>
          </p:nvSpPr>
          <p:spPr bwMode="auto">
            <a:xfrm flipV="1">
              <a:off x="395531" y="3791518"/>
              <a:ext cx="252412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Text Box 12"/>
            <p:cNvSpPr txBox="1">
              <a:spLocks noChangeArrowheads="1"/>
            </p:cNvSpPr>
            <p:nvPr/>
          </p:nvSpPr>
          <p:spPr bwMode="auto">
            <a:xfrm>
              <a:off x="1907705" y="3950948"/>
              <a:ext cx="1130301" cy="461665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eaLnBrk="1" fontAlgn="auto" hangingPunct="1">
                <a:spcBef>
                  <a:spcPct val="50000"/>
                </a:spcBef>
                <a:spcAft>
                  <a:spcPts val="0"/>
                </a:spcAft>
                <a:defRPr sz="1200" b="1" kern="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>
                <a:defRPr>
                  <a:latin typeface="Arial" pitchFamily="34" charset="0"/>
                </a:defRPr>
              </a:lvl2pPr>
              <a:lvl3pPr marL="1143000" indent="-228600">
                <a:defRPr>
                  <a:latin typeface="Arial" pitchFamily="34" charset="0"/>
                </a:defRPr>
              </a:lvl3pPr>
              <a:lvl4pPr marL="1600200" indent="-228600">
                <a:defRPr>
                  <a:latin typeface="Arial" pitchFamily="34" charset="0"/>
                </a:defRPr>
              </a:lvl4pPr>
              <a:lvl5pPr marL="2057400" indent="-22860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r>
                <a:rPr lang="fr-FR" dirty="0"/>
                <a:t>Profondeur idéale</a:t>
              </a:r>
            </a:p>
          </p:txBody>
        </p:sp>
        <p:grpSp>
          <p:nvGrpSpPr>
            <p:cNvPr id="48" name="Group 22"/>
            <p:cNvGrpSpPr>
              <a:grpSpLocks/>
            </p:cNvGrpSpPr>
            <p:nvPr/>
          </p:nvGrpSpPr>
          <p:grpSpPr bwMode="auto">
            <a:xfrm>
              <a:off x="396135" y="3791904"/>
              <a:ext cx="764081" cy="1622102"/>
              <a:chOff x="612" y="2659"/>
              <a:chExt cx="512" cy="907"/>
            </a:xfrm>
          </p:grpSpPr>
          <p:sp>
            <p:nvSpPr>
              <p:cNvPr id="55" name="Line 13"/>
              <p:cNvSpPr>
                <a:spLocks noChangeShapeType="1"/>
              </p:cNvSpPr>
              <p:nvPr/>
            </p:nvSpPr>
            <p:spPr bwMode="auto">
              <a:xfrm>
                <a:off x="723" y="2659"/>
                <a:ext cx="0" cy="9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Line 14"/>
              <p:cNvSpPr>
                <a:spLocks noChangeShapeType="1"/>
              </p:cNvSpPr>
              <p:nvPr/>
            </p:nvSpPr>
            <p:spPr bwMode="auto">
              <a:xfrm>
                <a:off x="612" y="2840"/>
                <a:ext cx="2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Line 15"/>
              <p:cNvSpPr>
                <a:spLocks noChangeShapeType="1"/>
              </p:cNvSpPr>
              <p:nvPr/>
            </p:nvSpPr>
            <p:spPr bwMode="auto">
              <a:xfrm>
                <a:off x="612" y="3022"/>
                <a:ext cx="2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Line 16"/>
              <p:cNvSpPr>
                <a:spLocks noChangeShapeType="1"/>
              </p:cNvSpPr>
              <p:nvPr/>
            </p:nvSpPr>
            <p:spPr bwMode="auto">
              <a:xfrm>
                <a:off x="612" y="3203"/>
                <a:ext cx="2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Line 17"/>
              <p:cNvSpPr>
                <a:spLocks noChangeShapeType="1"/>
              </p:cNvSpPr>
              <p:nvPr/>
            </p:nvSpPr>
            <p:spPr bwMode="auto">
              <a:xfrm>
                <a:off x="612" y="3385"/>
                <a:ext cx="2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Text Box 18"/>
              <p:cNvSpPr txBox="1">
                <a:spLocks noChangeArrowheads="1"/>
              </p:cNvSpPr>
              <p:nvPr/>
            </p:nvSpPr>
            <p:spPr bwMode="auto">
              <a:xfrm>
                <a:off x="713" y="2704"/>
                <a:ext cx="40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fr-FR" sz="800" kern="0">
                    <a:solidFill>
                      <a:srgbClr val="000000"/>
                    </a:solidFill>
                  </a:rPr>
                  <a:t>1 cm</a:t>
                </a:r>
              </a:p>
            </p:txBody>
          </p:sp>
          <p:sp>
            <p:nvSpPr>
              <p:cNvPr id="61" name="Text Box 19"/>
              <p:cNvSpPr txBox="1">
                <a:spLocks noChangeArrowheads="1"/>
              </p:cNvSpPr>
              <p:nvPr/>
            </p:nvSpPr>
            <p:spPr bwMode="auto">
              <a:xfrm>
                <a:off x="702" y="2886"/>
                <a:ext cx="40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fr-FR" sz="800" kern="0">
                    <a:solidFill>
                      <a:srgbClr val="000000"/>
                    </a:solidFill>
                  </a:rPr>
                  <a:t>2 cm</a:t>
                </a:r>
              </a:p>
            </p:txBody>
          </p:sp>
          <p:sp>
            <p:nvSpPr>
              <p:cNvPr id="62" name="Text Box 20"/>
              <p:cNvSpPr txBox="1">
                <a:spLocks noChangeArrowheads="1"/>
              </p:cNvSpPr>
              <p:nvPr/>
            </p:nvSpPr>
            <p:spPr bwMode="auto">
              <a:xfrm>
                <a:off x="716" y="3067"/>
                <a:ext cx="40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fr-FR" sz="800" kern="0">
                    <a:solidFill>
                      <a:srgbClr val="000000"/>
                    </a:solidFill>
                  </a:rPr>
                  <a:t>3 cm</a:t>
                </a:r>
              </a:p>
            </p:txBody>
          </p:sp>
          <p:sp>
            <p:nvSpPr>
              <p:cNvPr id="63" name="Text Box 21"/>
              <p:cNvSpPr txBox="1">
                <a:spLocks noChangeArrowheads="1"/>
              </p:cNvSpPr>
              <p:nvPr/>
            </p:nvSpPr>
            <p:spPr bwMode="auto">
              <a:xfrm>
                <a:off x="702" y="3249"/>
                <a:ext cx="40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fr-FR" sz="800" kern="0">
                    <a:solidFill>
                      <a:srgbClr val="000000"/>
                    </a:solidFill>
                  </a:rPr>
                  <a:t>4 cm</a:t>
                </a:r>
              </a:p>
            </p:txBody>
          </p:sp>
        </p:grpSp>
        <p:sp>
          <p:nvSpPr>
            <p:cNvPr id="49" name="Oval 33"/>
            <p:cNvSpPr>
              <a:spLocks noChangeArrowheads="1"/>
            </p:cNvSpPr>
            <p:nvPr/>
          </p:nvSpPr>
          <p:spPr bwMode="auto">
            <a:xfrm>
              <a:off x="733668" y="3573016"/>
              <a:ext cx="473074" cy="24288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34"/>
            <p:cNvSpPr>
              <a:spLocks noChangeArrowheads="1"/>
            </p:cNvSpPr>
            <p:nvPr/>
          </p:nvSpPr>
          <p:spPr bwMode="auto">
            <a:xfrm>
              <a:off x="1290608" y="4969444"/>
              <a:ext cx="473074" cy="242887"/>
            </a:xfrm>
            <a:prstGeom prst="ellipse">
              <a:avLst/>
            </a:prstGeom>
            <a:solidFill>
              <a:srgbClr val="99663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35"/>
            <p:cNvSpPr>
              <a:spLocks noChangeArrowheads="1"/>
            </p:cNvSpPr>
            <p:nvPr/>
          </p:nvSpPr>
          <p:spPr bwMode="auto">
            <a:xfrm>
              <a:off x="1115612" y="3901056"/>
              <a:ext cx="473074" cy="244475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800" kern="0">
                <a:solidFill>
                  <a:srgbClr val="00B050"/>
                </a:solidFill>
              </a:endParaRPr>
            </a:p>
          </p:txBody>
        </p:sp>
        <p:sp>
          <p:nvSpPr>
            <p:cNvPr id="52" name="Text Box 37"/>
            <p:cNvSpPr txBox="1">
              <a:spLocks noChangeArrowheads="1"/>
            </p:cNvSpPr>
            <p:nvPr/>
          </p:nvSpPr>
          <p:spPr bwMode="auto">
            <a:xfrm>
              <a:off x="1907705" y="4653136"/>
              <a:ext cx="1682750" cy="646331"/>
            </a:xfrm>
            <a:prstGeom prst="rect">
              <a:avLst/>
            </a:prstGeom>
            <a:solidFill>
              <a:srgbClr val="99663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eaLnBrk="1" fontAlgn="auto" hangingPunct="1">
                <a:spcBef>
                  <a:spcPct val="50000"/>
                </a:spcBef>
                <a:spcAft>
                  <a:spcPts val="0"/>
                </a:spcAft>
                <a:defRPr sz="1200" b="1" kern="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>
                <a:defRPr>
                  <a:latin typeface="Arial" pitchFamily="34" charset="0"/>
                </a:defRPr>
              </a:lvl2pPr>
              <a:lvl3pPr marL="1143000" indent="-228600">
                <a:defRPr>
                  <a:latin typeface="Arial" pitchFamily="34" charset="0"/>
                </a:defRPr>
              </a:lvl3pPr>
              <a:lvl4pPr marL="1600200" indent="-228600">
                <a:defRPr>
                  <a:latin typeface="Arial" pitchFamily="34" charset="0"/>
                </a:defRPr>
              </a:lvl4pPr>
              <a:lvl5pPr marL="2057400" indent="-22860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r>
                <a:rPr lang="fr-FR" dirty="0">
                  <a:solidFill>
                    <a:schemeClr val="bg1"/>
                  </a:solidFill>
                </a:rPr>
                <a:t>Levée retardée ou</a:t>
              </a:r>
              <a:br>
                <a:rPr lang="fr-FR" dirty="0">
                  <a:solidFill>
                    <a:schemeClr val="bg1"/>
                  </a:solidFill>
                </a:rPr>
              </a:br>
              <a:r>
                <a:rPr lang="fr-FR" dirty="0">
                  <a:solidFill>
                    <a:schemeClr val="bg1"/>
                  </a:solidFill>
                </a:rPr>
                <a:t>compromise dans les sols battants</a:t>
              </a:r>
            </a:p>
          </p:txBody>
        </p:sp>
        <p:sp>
          <p:nvSpPr>
            <p:cNvPr id="53" name="Text Box 36"/>
            <p:cNvSpPr txBox="1">
              <a:spLocks noChangeArrowheads="1"/>
            </p:cNvSpPr>
            <p:nvPr/>
          </p:nvSpPr>
          <p:spPr bwMode="auto">
            <a:xfrm>
              <a:off x="1907703" y="2999424"/>
              <a:ext cx="2145347" cy="738664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fr-FR" sz="1200" b="1" kern="0" dirty="0">
                  <a:solidFill>
                    <a:srgbClr val="000000"/>
                  </a:solidFill>
                </a:rPr>
                <a:t>Germination aléatoire</a:t>
              </a:r>
            </a:p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fr-FR" sz="1200" b="1" kern="0" dirty="0">
                  <a:solidFill>
                    <a:srgbClr val="000000"/>
                  </a:solidFill>
                </a:rPr>
                <a:t>Risque de ravinement ou de prédation des graines</a:t>
              </a:r>
            </a:p>
          </p:txBody>
        </p:sp>
        <p:sp>
          <p:nvSpPr>
            <p:cNvPr id="54" name="ZoneTexte 2"/>
            <p:cNvSpPr txBox="1">
              <a:spLocks noChangeArrowheads="1"/>
            </p:cNvSpPr>
            <p:nvPr/>
          </p:nvSpPr>
          <p:spPr bwMode="auto">
            <a:xfrm>
              <a:off x="668674" y="5301208"/>
              <a:ext cx="129420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fr-FR" sz="1200" dirty="0"/>
                <a:t>Source : </a:t>
              </a:r>
              <a:r>
                <a:rPr lang="fr-FR" sz="1200" dirty="0" err="1"/>
                <a:t>Gnis</a:t>
              </a:r>
              <a:endParaRPr lang="fr-FR" sz="1200" dirty="0"/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5940152" y="2708920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+mj-lt"/>
              </a:rPr>
              <a:t>blé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6278763" y="2708920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+mj-lt"/>
              </a:rPr>
              <a:t>TM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6532886" y="2708920"/>
            <a:ext cx="4620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latin typeface="+mj-lt"/>
              </a:rPr>
              <a:t>Luz</a:t>
            </a:r>
            <a:endParaRPr lang="fr-FR" sz="1000" dirty="0">
              <a:latin typeface="+mj-lt"/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6794724" y="2708920"/>
            <a:ext cx="3516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+mj-lt"/>
              </a:rPr>
              <a:t>Lo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7143675" y="2708920"/>
            <a:ext cx="375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+mj-lt"/>
              </a:rPr>
              <a:t>TB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7380312" y="2708920"/>
            <a:ext cx="375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+mj-lt"/>
              </a:rPr>
              <a:t>TV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7652606" y="2708920"/>
            <a:ext cx="375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+mj-lt"/>
              </a:rPr>
              <a:t>TI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7884368" y="2708920"/>
            <a:ext cx="375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+mj-lt"/>
              </a:rPr>
              <a:t>TH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8119440" y="2708920"/>
            <a:ext cx="375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+mj-lt"/>
              </a:rPr>
              <a:t>TP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8321178" y="2708920"/>
            <a:ext cx="375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+mj-lt"/>
              </a:rPr>
              <a:t>TA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3563888" y="2708920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+mj-lt"/>
              </a:rPr>
              <a:t>RGI</a:t>
            </a:r>
          </a:p>
          <a:p>
            <a:pPr algn="ctr"/>
            <a:r>
              <a:rPr lang="fr-FR" sz="1000" dirty="0">
                <a:latin typeface="+mj-lt"/>
              </a:rPr>
              <a:t>2n / 4n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2915816" y="2708920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+mj-lt"/>
              </a:rPr>
              <a:t>RGH</a:t>
            </a:r>
          </a:p>
          <a:p>
            <a:pPr algn="ctr"/>
            <a:r>
              <a:rPr lang="fr-FR" sz="1000" dirty="0">
                <a:latin typeface="+mj-lt"/>
              </a:rPr>
              <a:t>2n / 4n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2339752" y="2708920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+mj-lt"/>
              </a:rPr>
              <a:t>RGA</a:t>
            </a:r>
          </a:p>
          <a:p>
            <a:pPr algn="ctr"/>
            <a:r>
              <a:rPr lang="fr-FR" sz="1000" dirty="0">
                <a:latin typeface="+mj-lt"/>
              </a:rPr>
              <a:t>2n / 4n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2047739" y="2708920"/>
            <a:ext cx="436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>
                <a:latin typeface="+mj-lt"/>
              </a:rPr>
              <a:t>Flé</a:t>
            </a:r>
            <a:endParaRPr lang="fr-FR" sz="1000" dirty="0">
              <a:latin typeface="+mj-lt"/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1788353" y="270892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+mj-lt"/>
              </a:rPr>
              <a:t>FE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1494696" y="2708920"/>
            <a:ext cx="365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+mj-lt"/>
              </a:rPr>
              <a:t>FP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1158232" y="2708920"/>
            <a:ext cx="429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>
                <a:latin typeface="+mj-lt"/>
              </a:rPr>
              <a:t>Fes</a:t>
            </a:r>
            <a:endParaRPr lang="fr-FR" sz="1000" dirty="0">
              <a:latin typeface="+mj-lt"/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811284" y="2708920"/>
            <a:ext cx="429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latin typeface="+mj-lt"/>
              </a:rPr>
              <a:t>Da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581741" y="2708920"/>
            <a:ext cx="356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>
                <a:latin typeface="+mj-lt"/>
              </a:rPr>
              <a:t>Br</a:t>
            </a:r>
            <a:endParaRPr lang="fr-FR" sz="1000" dirty="0">
              <a:latin typeface="+mj-lt"/>
            </a:endParaRPr>
          </a:p>
        </p:txBody>
      </p:sp>
      <p:grpSp>
        <p:nvGrpSpPr>
          <p:cNvPr id="84" name="Groupe 83"/>
          <p:cNvGrpSpPr/>
          <p:nvPr/>
        </p:nvGrpSpPr>
        <p:grpSpPr>
          <a:xfrm>
            <a:off x="4644008" y="2870877"/>
            <a:ext cx="4081812" cy="3222419"/>
            <a:chOff x="0" y="0"/>
            <a:chExt cx="3362325" cy="2698750"/>
          </a:xfrm>
        </p:grpSpPr>
        <p:graphicFrame>
          <p:nvGraphicFramePr>
            <p:cNvPr id="8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4877405"/>
                </p:ext>
              </p:extLst>
            </p:nvPr>
          </p:nvGraphicFramePr>
          <p:xfrm>
            <a:off x="0" y="0"/>
            <a:ext cx="3362325" cy="26987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26099" y="1504552"/>
              <a:ext cx="556689" cy="269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Arial"/>
                  <a:ea typeface="Times New Roman"/>
                  <a:cs typeface="+mn-cs"/>
                </a:rPr>
                <a:t>Fléole</a:t>
              </a:r>
              <a:endPara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endParaRPr>
            </a:p>
          </p:txBody>
        </p:sp>
        <p:sp>
          <p:nvSpPr>
            <p:cNvPr id="87" name="Text Box 10"/>
            <p:cNvSpPr txBox="1">
              <a:spLocks noChangeArrowheads="1"/>
            </p:cNvSpPr>
            <p:nvPr/>
          </p:nvSpPr>
          <p:spPr bwMode="auto">
            <a:xfrm>
              <a:off x="1617502" y="508365"/>
              <a:ext cx="761947" cy="269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6923C"/>
                  </a:solidFill>
                  <a:effectLst/>
                  <a:uLnTx/>
                  <a:uFillTx/>
                  <a:latin typeface="Arial"/>
                  <a:ea typeface="Times New Roman"/>
                  <a:cs typeface="+mn-cs"/>
                </a:rPr>
                <a:t>Dactyle</a:t>
              </a:r>
              <a:endPara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2051538" y="946115"/>
              <a:ext cx="728969" cy="385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/>
                  <a:ea typeface="Times New Roman"/>
                  <a:cs typeface="+mn-cs"/>
                </a:rPr>
                <a:t>Fétuque élevée</a:t>
              </a:r>
              <a:endPara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endParaRPr>
            </a:p>
          </p:txBody>
        </p:sp>
        <p:sp>
          <p:nvSpPr>
            <p:cNvPr id="89" name="Text Box 12"/>
            <p:cNvSpPr txBox="1">
              <a:spLocks noChangeArrowheads="1"/>
            </p:cNvSpPr>
            <p:nvPr/>
          </p:nvSpPr>
          <p:spPr bwMode="auto">
            <a:xfrm>
              <a:off x="2437075" y="350294"/>
              <a:ext cx="859799" cy="385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Arial"/>
                  <a:ea typeface="Times New Roman"/>
                  <a:cs typeface="+mn-cs"/>
                </a:rPr>
                <a:t>Ray-grass anglais</a:t>
              </a:r>
              <a:endPara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endParaRPr>
            </a:p>
          </p:txBody>
        </p:sp>
        <p:sp>
          <p:nvSpPr>
            <p:cNvPr id="90" name="Text Box 8"/>
            <p:cNvSpPr txBox="1">
              <a:spLocks noChangeArrowheads="1"/>
            </p:cNvSpPr>
            <p:nvPr/>
          </p:nvSpPr>
          <p:spPr bwMode="auto">
            <a:xfrm>
              <a:off x="1495424" y="1977609"/>
              <a:ext cx="842731" cy="269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Arial"/>
                  <a:ea typeface="Times New Roman"/>
                  <a:cs typeface="+mn-cs"/>
                </a:rPr>
                <a:t>Trèfle blanc</a:t>
              </a:r>
              <a:endPara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endParaRPr>
            </a:p>
          </p:txBody>
        </p:sp>
      </p:grpSp>
      <p:sp>
        <p:nvSpPr>
          <p:cNvPr id="91" name="ZoneTexte 90"/>
          <p:cNvSpPr txBox="1"/>
          <p:nvPr/>
        </p:nvSpPr>
        <p:spPr>
          <a:xfrm>
            <a:off x="3234616" y="6093296"/>
            <a:ext cx="3611393" cy="578882"/>
          </a:xfrm>
          <a:prstGeom prst="wedgeRoundRectCallout">
            <a:avLst>
              <a:gd name="adj1" fmla="val 21103"/>
              <a:gd name="adj2" fmla="val -69133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À 3 cm de profondeur, seules 20% des graines de trèfle blanc lèvent</a:t>
            </a:r>
          </a:p>
        </p:txBody>
      </p:sp>
    </p:spTree>
    <p:extLst>
      <p:ext uri="{BB962C8B-B14F-4D97-AF65-F5344CB8AC3E}">
        <p14:creationId xmlns:p14="http://schemas.microsoft.com/office/powerpoint/2010/main" val="136256598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Semis des prairies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36" y="2379393"/>
            <a:ext cx="2471910" cy="137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73050" y="1378511"/>
            <a:ext cx="847541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2438" indent="-4524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Aft>
                <a:spcPts val="2400"/>
              </a:spcAft>
            </a:pPr>
            <a:r>
              <a:rPr kumimoji="1" lang="fr-FR" sz="160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600" dirty="0">
                <a:latin typeface="+mj-lt"/>
                <a:cs typeface="Arial" pitchFamily="34" charset="0"/>
              </a:rPr>
              <a:t>Semer sur un </a:t>
            </a:r>
            <a:r>
              <a:rPr kumimoji="1" lang="fr-FR" sz="1600" b="1" dirty="0">
                <a:latin typeface="+mj-lt"/>
                <a:cs typeface="Arial" pitchFamily="34" charset="0"/>
              </a:rPr>
              <a:t>sol propre</a:t>
            </a:r>
            <a:endParaRPr kumimoji="1" lang="fr-FR" sz="1600" dirty="0">
              <a:solidFill>
                <a:srgbClr val="00B050"/>
              </a:solidFill>
              <a:latin typeface="+mj-lt"/>
              <a:cs typeface="Arial" pitchFamily="34" charset="0"/>
            </a:endParaRPr>
          </a:p>
          <a:p>
            <a:pPr eaLnBrk="1" hangingPunct="1">
              <a:spcAft>
                <a:spcPts val="2400"/>
              </a:spcAft>
            </a:pPr>
            <a:r>
              <a:rPr kumimoji="1" lang="fr-FR" sz="160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600" dirty="0">
                <a:latin typeface="+mj-lt"/>
                <a:cs typeface="Arial" pitchFamily="34" charset="0"/>
              </a:rPr>
              <a:t>Lit de semences : </a:t>
            </a:r>
            <a:r>
              <a:rPr kumimoji="1" lang="fr-FR" sz="1600" b="1" dirty="0">
                <a:latin typeface="+mj-lt"/>
                <a:cs typeface="Arial" pitchFamily="34" charset="0"/>
              </a:rPr>
              <a:t>fin et émietté en surface // rappuyé en profondeur</a:t>
            </a:r>
          </a:p>
          <a:p>
            <a:pPr marL="0" indent="0" eaLnBrk="1" hangingPunct="1">
              <a:spcAft>
                <a:spcPts val="2400"/>
              </a:spcAft>
            </a:pPr>
            <a:r>
              <a:rPr kumimoji="1" lang="fr-FR" sz="160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600" dirty="0">
                <a:latin typeface="+mj-lt"/>
                <a:cs typeface="Arial" pitchFamily="34" charset="0"/>
              </a:rPr>
              <a:t>Semer peu profond : </a:t>
            </a:r>
            <a:r>
              <a:rPr kumimoji="1" lang="fr-FR" sz="1600" b="1" dirty="0">
                <a:latin typeface="+mj-lt"/>
                <a:cs typeface="Arial" pitchFamily="34" charset="0"/>
              </a:rPr>
              <a:t>1 cm maxi</a:t>
            </a:r>
          </a:p>
          <a:p>
            <a:pPr marL="0" indent="0" eaLnBrk="1" hangingPunct="1">
              <a:spcAft>
                <a:spcPts val="2400"/>
              </a:spcAft>
            </a:pPr>
            <a:r>
              <a:rPr kumimoji="1" lang="fr-FR" sz="160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600" dirty="0">
                <a:latin typeface="+mj-lt"/>
                <a:cs typeface="Arial" pitchFamily="34" charset="0"/>
              </a:rPr>
              <a:t>Rappuyer énergiquement après semis : </a:t>
            </a:r>
            <a:r>
              <a:rPr kumimoji="1" lang="fr-FR" sz="1600" b="1" dirty="0">
                <a:latin typeface="+mj-lt"/>
                <a:cs typeface="Arial" pitchFamily="34" charset="0"/>
              </a:rPr>
              <a:t>rouler 2 fois</a:t>
            </a:r>
          </a:p>
          <a:p>
            <a:pPr marL="0" indent="0" eaLnBrk="1" hangingPunct="1">
              <a:spcAft>
                <a:spcPts val="2400"/>
              </a:spcAft>
            </a:pPr>
            <a:endParaRPr kumimoji="1" lang="fr-FR" sz="1600" dirty="0">
              <a:latin typeface="+mj-lt"/>
              <a:cs typeface="Arial" pitchFamily="34" charset="0"/>
            </a:endParaRPr>
          </a:p>
          <a:p>
            <a:pPr eaLnBrk="1" hangingPunct="1">
              <a:spcAft>
                <a:spcPts val="2400"/>
              </a:spcAft>
              <a:defRPr/>
            </a:pPr>
            <a:r>
              <a:rPr kumimoji="1" lang="fr-FR" sz="1600" dirty="0">
                <a:solidFill>
                  <a:srgbClr val="00B050"/>
                </a:solidFill>
                <a:cs typeface="Arial" pitchFamily="34" charset="0"/>
              </a:rPr>
              <a:t>► </a:t>
            </a:r>
            <a:r>
              <a:rPr kumimoji="1" lang="fr-FR" sz="1600" dirty="0">
                <a:latin typeface="+mj-lt"/>
                <a:cs typeface="Arial" pitchFamily="34" charset="0"/>
              </a:rPr>
              <a:t>Travail du sol avec ou sans labour?</a:t>
            </a:r>
          </a:p>
        </p:txBody>
      </p:sp>
      <p:sp>
        <p:nvSpPr>
          <p:cNvPr id="7" name="Zone de texte 2"/>
          <p:cNvSpPr txBox="1">
            <a:spLocks noChangeArrowheads="1"/>
          </p:cNvSpPr>
          <p:nvPr/>
        </p:nvSpPr>
        <p:spPr bwMode="auto">
          <a:xfrm>
            <a:off x="683568" y="4431303"/>
            <a:ext cx="8064896" cy="1661993"/>
          </a:xfrm>
          <a:prstGeom prst="rect">
            <a:avLst/>
          </a:prstGeom>
          <a:solidFill>
            <a:srgbClr val="CD9B69"/>
          </a:solidFill>
          <a:ln w="9525">
            <a:noFill/>
            <a:miter lim="800000"/>
            <a:headEnd/>
            <a:tailEnd/>
          </a:ln>
          <a:effectLst>
            <a:softEdge rad="63500"/>
          </a:effectLst>
        </p:spPr>
        <p:txBody>
          <a:bodyPr rot="0" vert="horz" wrap="square" lIns="91440" tIns="45720" rIns="91440" bIns="45720" anchor="t" anchorCtr="0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1400" b="1" dirty="0">
                <a:effectLst/>
                <a:latin typeface="+mn-lt"/>
                <a:ea typeface="Calibri"/>
                <a:cs typeface="Times New Roman"/>
              </a:rPr>
              <a:t>Travail superficiel idéal pour garder la structure du sol mais :</a:t>
            </a:r>
          </a:p>
          <a:p>
            <a:pPr lvl="0">
              <a:spcAft>
                <a:spcPts val="0"/>
              </a:spcAft>
            </a:pPr>
            <a:r>
              <a:rPr lang="fr-FR" sz="1400" dirty="0">
                <a:latin typeface="+mn-lt"/>
                <a:ea typeface="Calibri"/>
                <a:cs typeface="Times New Roman"/>
              </a:rPr>
              <a:t>	</a:t>
            </a:r>
            <a:r>
              <a:rPr lang="fr-FR" sz="1400" dirty="0">
                <a:effectLst/>
                <a:latin typeface="+mn-lt"/>
                <a:ea typeface="Calibri"/>
                <a:cs typeface="Times New Roman"/>
              </a:rPr>
              <a:t>il faut des mottes &lt; 3cm et pas d’amas de matière organique</a:t>
            </a:r>
          </a:p>
          <a:p>
            <a:pPr lvl="0">
              <a:spcAft>
                <a:spcPts val="0"/>
              </a:spcAft>
            </a:pPr>
            <a:endParaRPr lang="fr-FR" sz="1400" b="1" dirty="0">
              <a:effectLst/>
              <a:latin typeface="+mn-lt"/>
              <a:ea typeface="Calibri"/>
              <a:cs typeface="Times New Roman"/>
            </a:endParaRPr>
          </a:p>
          <a:p>
            <a:pPr lvl="0">
              <a:spcAft>
                <a:spcPts val="0"/>
              </a:spcAft>
            </a:pPr>
            <a:r>
              <a:rPr lang="fr-FR" sz="1400" b="1" dirty="0">
                <a:effectLst/>
                <a:latin typeface="+mn-lt"/>
                <a:ea typeface="Calibri"/>
                <a:cs typeface="Times New Roman"/>
              </a:rPr>
              <a:t>Labour nécessaire lorsque:</a:t>
            </a:r>
          </a:p>
          <a:p>
            <a:pPr marL="285750" lvl="0" indent="-285750">
              <a:spcAft>
                <a:spcPts val="0"/>
              </a:spcAft>
              <a:buFontTx/>
              <a:buChar char="-"/>
            </a:pPr>
            <a:r>
              <a:rPr lang="fr-FR" sz="1400" dirty="0">
                <a:effectLst/>
                <a:latin typeface="+mn-lt"/>
                <a:ea typeface="Calibri"/>
                <a:cs typeface="Times New Roman"/>
              </a:rPr>
              <a:t>problèmes d’enherbement</a:t>
            </a:r>
          </a:p>
          <a:p>
            <a:pPr marL="285750" lvl="0" indent="-285750">
              <a:spcAft>
                <a:spcPts val="0"/>
              </a:spcAft>
              <a:buFontTx/>
              <a:buChar char="-"/>
            </a:pPr>
            <a:r>
              <a:rPr lang="fr-FR" sz="1400" dirty="0">
                <a:effectLst/>
                <a:latin typeface="+mn-lt"/>
                <a:ea typeface="Calibri"/>
                <a:cs typeface="Times New Roman"/>
              </a:rPr>
              <a:t>risques de rémanences de produits phyto du précédent</a:t>
            </a:r>
          </a:p>
          <a:p>
            <a:pPr marL="285750" lvl="0" indent="-285750">
              <a:spcAft>
                <a:spcPts val="0"/>
              </a:spcAft>
              <a:buFontTx/>
              <a:buChar char="-"/>
            </a:pPr>
            <a:r>
              <a:rPr lang="fr-FR" sz="1400" dirty="0">
                <a:effectLst/>
                <a:latin typeface="+mn-lt"/>
                <a:ea typeface="Calibri"/>
                <a:cs typeface="Times New Roman"/>
              </a:rPr>
              <a:t>parcelle à risque accrue de limace en semis d’été,…</a:t>
            </a:r>
          </a:p>
        </p:txBody>
      </p:sp>
    </p:spTree>
    <p:extLst>
      <p:ext uri="{BB962C8B-B14F-4D97-AF65-F5344CB8AC3E}">
        <p14:creationId xmlns:p14="http://schemas.microsoft.com/office/powerpoint/2010/main" val="324047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64904"/>
            <a:ext cx="677283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66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Quand semer ?</a:t>
            </a:r>
          </a:p>
        </p:txBody>
      </p:sp>
      <p:sp>
        <p:nvSpPr>
          <p:cNvPr id="8" name="ZoneTexte 2"/>
          <p:cNvSpPr txBox="1">
            <a:spLocks noChangeArrowheads="1"/>
          </p:cNvSpPr>
          <p:nvPr/>
        </p:nvSpPr>
        <p:spPr bwMode="auto">
          <a:xfrm>
            <a:off x="7913688" y="6381353"/>
            <a:ext cx="9842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fr-FR" sz="900"/>
              <a:t>Source Gnis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51520" y="1466365"/>
            <a:ext cx="4968552" cy="107721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Objectif : </a:t>
            </a: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plantes installées avant les périodes de stress 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= gel ou sécheresse estivale</a:t>
            </a:r>
          </a:p>
          <a:p>
            <a:pPr marL="1200150" lvl="2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kern="0" dirty="0">
                <a:solidFill>
                  <a:prstClr val="black"/>
                </a:solidFill>
                <a:latin typeface="Calibri"/>
              </a:rPr>
              <a:t>Graminées : 4-5 feuilles</a:t>
            </a:r>
          </a:p>
          <a:p>
            <a:pPr marL="1200150" lvl="2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Légumineuses : 3 feuilles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668474" y="1268760"/>
            <a:ext cx="3296014" cy="692468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Semis d</a:t>
            </a:r>
            <a:r>
              <a:rPr lang="fr-FR" sz="1600" kern="0" dirty="0">
                <a:solidFill>
                  <a:prstClr val="white"/>
                </a:solidFill>
                <a:latin typeface="Calibri"/>
              </a:rPr>
              <a:t>e fin d’été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 août à début septembre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668474" y="2048174"/>
            <a:ext cx="3296014" cy="692468"/>
          </a:xfrm>
          <a:prstGeom prst="ellipse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Semis de printemps 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mi-février à début avril</a:t>
            </a:r>
          </a:p>
        </p:txBody>
      </p:sp>
      <p:cxnSp>
        <p:nvCxnSpPr>
          <p:cNvPr id="24" name="Connecteur droit avec flèche 23"/>
          <p:cNvCxnSpPr>
            <a:stCxn id="21" idx="3"/>
            <a:endCxn id="22" idx="2"/>
          </p:cNvCxnSpPr>
          <p:nvPr/>
        </p:nvCxnSpPr>
        <p:spPr>
          <a:xfrm flipV="1">
            <a:off x="5220072" y="1614994"/>
            <a:ext cx="448402" cy="38998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25" name="Connecteur droit avec flèche 24"/>
          <p:cNvCxnSpPr>
            <a:stCxn id="21" idx="3"/>
            <a:endCxn id="23" idx="2"/>
          </p:cNvCxnSpPr>
          <p:nvPr/>
        </p:nvCxnSpPr>
        <p:spPr>
          <a:xfrm>
            <a:off x="5220072" y="2004974"/>
            <a:ext cx="448402" cy="38943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2" t="35216" r="32878" b="41195"/>
          <a:stretch/>
        </p:blipFill>
        <p:spPr>
          <a:xfrm rot="5400000">
            <a:off x="108435" y="3337753"/>
            <a:ext cx="2884138" cy="18778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5" t="26509" r="38608" b="23401"/>
          <a:stretch/>
        </p:blipFill>
        <p:spPr>
          <a:xfrm>
            <a:off x="2735796" y="2842040"/>
            <a:ext cx="1908212" cy="2883968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2879812" y="5661248"/>
            <a:ext cx="1620180" cy="58477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i="1" kern="0" dirty="0">
                <a:solidFill>
                  <a:prstClr val="black"/>
                </a:solidFill>
                <a:latin typeface="Calibri"/>
              </a:rPr>
              <a:t>R</a:t>
            </a:r>
            <a:r>
              <a:rPr kumimoji="0" lang="fr-FR" sz="16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ay-grass</a:t>
            </a:r>
            <a:r>
              <a:rPr lang="fr-FR" sz="1600" i="1" kern="0" dirty="0">
                <a:solidFill>
                  <a:prstClr val="black"/>
                </a:solidFill>
                <a:latin typeface="Calibri"/>
              </a:rPr>
              <a:t> stade 3 feuilles</a:t>
            </a:r>
            <a:endParaRPr kumimoji="0" lang="fr-FR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110392"/>
              </p:ext>
            </p:extLst>
          </p:nvPr>
        </p:nvGraphicFramePr>
        <p:xfrm>
          <a:off x="5444273" y="3963565"/>
          <a:ext cx="3400706" cy="1889760"/>
        </p:xfrm>
        <a:graphic>
          <a:graphicData uri="http://schemas.openxmlformats.org/drawingml/2006/table">
            <a:tbl>
              <a:tblPr firstRow="1" bandRow="1"/>
              <a:tblGrid>
                <a:gridCol w="1502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600" dirty="0"/>
                        <a:t>Espèces</a:t>
                      </a:r>
                    </a:p>
                  </a:txBody>
                  <a:tcPr anchor="ctr">
                    <a:lnL w="12700" cmpd="sng">
                      <a:solidFill>
                        <a:srgbClr val="9BBB59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dirty="0"/>
                        <a:t>Semis-Levée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dirty="0"/>
                        <a:t>Levée-</a:t>
                      </a:r>
                    </a:p>
                    <a:p>
                      <a:pPr algn="ctr"/>
                      <a:r>
                        <a:rPr lang="fr-FR" sz="1600" dirty="0"/>
                        <a:t>1 talle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600" dirty="0"/>
                        <a:t>RGI</a:t>
                      </a:r>
                    </a:p>
                    <a:p>
                      <a:r>
                        <a:rPr lang="fr-FR" sz="1600" dirty="0"/>
                        <a:t>RGA</a:t>
                      </a:r>
                    </a:p>
                    <a:p>
                      <a:r>
                        <a:rPr lang="fr-FR" sz="1600" dirty="0"/>
                        <a:t>Fétuque élevée</a:t>
                      </a:r>
                    </a:p>
                    <a:p>
                      <a:r>
                        <a:rPr lang="fr-FR" sz="1600" dirty="0"/>
                        <a:t>Dactyle</a:t>
                      </a:r>
                    </a:p>
                    <a:p>
                      <a:r>
                        <a:rPr lang="fr-FR" sz="1600" dirty="0"/>
                        <a:t>Fléole</a:t>
                      </a:r>
                    </a:p>
                  </a:txBody>
                  <a:tcPr>
                    <a:lnL w="12700" cmpd="sng">
                      <a:solidFill>
                        <a:srgbClr val="9BBB59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dirty="0"/>
                        <a:t>5</a:t>
                      </a:r>
                      <a:r>
                        <a:rPr lang="fr-FR" sz="1600" baseline="0" dirty="0"/>
                        <a:t> - 9</a:t>
                      </a:r>
                    </a:p>
                    <a:p>
                      <a:pPr algn="ctr"/>
                      <a:r>
                        <a:rPr lang="fr-FR" sz="1600" baseline="0" dirty="0"/>
                        <a:t>12 - 15</a:t>
                      </a:r>
                    </a:p>
                    <a:p>
                      <a:pPr algn="ctr"/>
                      <a:r>
                        <a:rPr lang="fr-FR" sz="1600" baseline="0" dirty="0"/>
                        <a:t>15 - 25</a:t>
                      </a:r>
                    </a:p>
                    <a:p>
                      <a:pPr algn="ctr"/>
                      <a:r>
                        <a:rPr lang="fr-FR" sz="1600" baseline="0" dirty="0"/>
                        <a:t>15 - 25</a:t>
                      </a:r>
                    </a:p>
                    <a:p>
                      <a:pPr algn="ctr"/>
                      <a:r>
                        <a:rPr lang="fr-FR" sz="1600" baseline="0" dirty="0"/>
                        <a:t>15 - 25</a:t>
                      </a:r>
                      <a:endParaRPr lang="fr-FR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dirty="0"/>
                        <a:t>21 - 28</a:t>
                      </a:r>
                    </a:p>
                    <a:p>
                      <a:pPr algn="ctr"/>
                      <a:r>
                        <a:rPr lang="fr-FR" sz="1600" dirty="0"/>
                        <a:t>28 - 35</a:t>
                      </a:r>
                    </a:p>
                    <a:p>
                      <a:pPr algn="ctr"/>
                      <a:r>
                        <a:rPr lang="fr-FR" sz="1600" dirty="0"/>
                        <a:t>28 - 40</a:t>
                      </a:r>
                    </a:p>
                    <a:p>
                      <a:pPr algn="ctr"/>
                      <a:r>
                        <a:rPr lang="fr-FR" sz="1600" dirty="0"/>
                        <a:t>28 - 42</a:t>
                      </a:r>
                    </a:p>
                    <a:p>
                      <a:pPr algn="ctr"/>
                      <a:r>
                        <a:rPr lang="fr-FR" sz="1600" dirty="0"/>
                        <a:t>56 - 70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5444273" y="3140936"/>
            <a:ext cx="337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600" b="1" dirty="0">
                <a:solidFill>
                  <a:prstClr val="black"/>
                </a:solidFill>
                <a:latin typeface="Calibri"/>
              </a:rPr>
              <a:t>Durée entre le semis et le stade 1 talle pour quelques graminées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600" b="1" dirty="0">
                <a:solidFill>
                  <a:prstClr val="black"/>
                </a:solidFill>
                <a:latin typeface="Calibri"/>
              </a:rPr>
              <a:t>(en jours) :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67544" y="5661248"/>
            <a:ext cx="2004803" cy="3385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i="1" kern="0" dirty="0">
                <a:solidFill>
                  <a:prstClr val="black"/>
                </a:solidFill>
                <a:latin typeface="Calibri"/>
              </a:rPr>
              <a:t>Trèfle stade 2 feuilles</a:t>
            </a:r>
            <a:endParaRPr kumimoji="0" lang="fr-FR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66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Quand semer ?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056"/>
              </p:ext>
            </p:extLst>
          </p:nvPr>
        </p:nvGraphicFramePr>
        <p:xfrm>
          <a:off x="326073" y="1484784"/>
          <a:ext cx="8568952" cy="4404338"/>
        </p:xfrm>
        <a:graphic>
          <a:graphicData uri="http://schemas.openxmlformats.org/drawingml/2006/table">
            <a:tbl>
              <a:tblPr firstRow="1" bandRow="1"/>
              <a:tblGrid>
                <a:gridCol w="3961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7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8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600" dirty="0">
                          <a:latin typeface="+mn-lt"/>
                        </a:rPr>
                        <a:t>Semis</a:t>
                      </a:r>
                      <a:r>
                        <a:rPr lang="fr-FR" sz="1600" baseline="0" dirty="0">
                          <a:latin typeface="+mn-lt"/>
                        </a:rPr>
                        <a:t> de fin d'été</a:t>
                      </a:r>
                      <a:endParaRPr lang="fr-FR" sz="16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dirty="0">
                          <a:latin typeface="+mn-lt"/>
                        </a:rPr>
                        <a:t>Semis</a:t>
                      </a:r>
                      <a:r>
                        <a:rPr lang="fr-FR" sz="1600" baseline="0" dirty="0">
                          <a:latin typeface="+mn-lt"/>
                        </a:rPr>
                        <a:t> </a:t>
                      </a:r>
                      <a:r>
                        <a:rPr lang="fr-FR" sz="1600" dirty="0">
                          <a:latin typeface="+mn-lt"/>
                        </a:rPr>
                        <a:t>de printemps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dirty="0">
                          <a:latin typeface="+mn-lt"/>
                        </a:rPr>
                        <a:t>Production d'herbe dès le printemps</a:t>
                      </a: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dirty="0">
                          <a:latin typeface="+mn-lt"/>
                        </a:rPr>
                        <a:t>Couverture</a:t>
                      </a:r>
                      <a:r>
                        <a:rPr lang="fr-FR" sz="1600" baseline="0" dirty="0">
                          <a:latin typeface="+mn-lt"/>
                        </a:rPr>
                        <a:t> hivernale</a:t>
                      </a: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Adapté aux terres humides, difficiles à exploiter en sortie d’hiver</a:t>
                      </a:r>
                      <a:endParaRPr lang="fr-FR" sz="1600" dirty="0">
                        <a:latin typeface="+mn-lt"/>
                      </a:endParaRP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     </a:t>
                      </a: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dirty="0">
                          <a:latin typeface="+mn-lt"/>
                        </a:rPr>
                        <a:t>Risque de sécheresse au semis</a:t>
                      </a: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Développement lent des légumineuses</a:t>
                      </a: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Risque de gel précoce</a:t>
                      </a:r>
                      <a:endParaRPr lang="fr-FR" sz="1600" dirty="0">
                        <a:latin typeface="+mn-lt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fr-FR" sz="16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4476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fr-FR" sz="1600" baseline="0" dirty="0">
                          <a:latin typeface="+mn-lt"/>
                        </a:rPr>
                        <a:t>Implantation </a:t>
                      </a:r>
                      <a:r>
                        <a:rPr lang="fr-FR" sz="1600" dirty="0">
                          <a:latin typeface="+mn-lt"/>
                        </a:rPr>
                        <a:t>rapide</a:t>
                      </a:r>
                      <a:r>
                        <a:rPr lang="fr-FR" sz="1600" baseline="0" dirty="0">
                          <a:latin typeface="+mn-lt"/>
                        </a:rPr>
                        <a:t> des légumineuses</a:t>
                      </a: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kern="1200" dirty="0">
                          <a:latin typeface="+mn-lt"/>
                        </a:rPr>
                        <a:t>Enracinement</a:t>
                      </a:r>
                      <a:r>
                        <a:rPr lang="fr-FR" sz="1600" baseline="0" dirty="0">
                          <a:latin typeface="+mn-lt"/>
                        </a:rPr>
                        <a:t> profond avant le 1</a:t>
                      </a:r>
                      <a:r>
                        <a:rPr lang="fr-FR" sz="1600" baseline="30000" dirty="0">
                          <a:latin typeface="+mn-lt"/>
                        </a:rPr>
                        <a:t>er</a:t>
                      </a:r>
                      <a:r>
                        <a:rPr lang="fr-FR" sz="1600" baseline="0" dirty="0">
                          <a:latin typeface="+mn-lt"/>
                        </a:rPr>
                        <a:t> hiver</a:t>
                      </a:r>
                      <a:endParaRPr lang="fr-FR" sz="1600" dirty="0">
                        <a:latin typeface="+mn-lt"/>
                      </a:endParaRP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endParaRPr lang="fr-FR" sz="1600" dirty="0">
                        <a:latin typeface="+mn-lt"/>
                      </a:endParaRP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endParaRPr lang="fr-FR" sz="1600" dirty="0">
                        <a:latin typeface="+mn-lt"/>
                      </a:endParaRP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endParaRPr lang="fr-FR" sz="1600" dirty="0">
                        <a:latin typeface="+mn-lt"/>
                      </a:endParaRP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dirty="0">
                          <a:latin typeface="+mn-lt"/>
                        </a:rPr>
                        <a:t>Réduction de moitié de la production l'année du semis</a:t>
                      </a: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dirty="0">
                          <a:latin typeface="+mn-lt"/>
                        </a:rPr>
                        <a:t>Fenêtre de semis réduite</a:t>
                      </a: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Risque de sécheresse précoce</a:t>
                      </a: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Salissement plus important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Semer</a:t>
                      </a:r>
                      <a:r>
                        <a:rPr lang="fr-FR" sz="1400" b="1" baseline="0" dirty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ès le retour des pluies </a:t>
                      </a:r>
                    </a:p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de mi-août</a:t>
                      </a:r>
                      <a:r>
                        <a:rPr lang="fr-FR" sz="1400" b="1" baseline="0" dirty="0">
                          <a:solidFill>
                            <a:schemeClr val="tx1"/>
                          </a:solidFill>
                        </a:rPr>
                        <a:t> à début septembre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45709" marB="45709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Semer de</a:t>
                      </a:r>
                      <a:r>
                        <a:rPr lang="fr-FR" sz="1400" b="1" baseline="0" dirty="0">
                          <a:solidFill>
                            <a:schemeClr val="tx1"/>
                          </a:solidFill>
                        </a:rPr>
                        <a:t> mi-février à avril en sol rappuyé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45709" marB="45709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4" descr="C:\Users\bracheta49d\AppData\Local\Microsoft\Windows\INetCache\IE\LC1RVJBQ\plus-24834_960_720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-536" r="6148" b="57416"/>
          <a:stretch/>
        </p:blipFill>
        <p:spPr bwMode="auto">
          <a:xfrm>
            <a:off x="330803" y="1916337"/>
            <a:ext cx="434593" cy="43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bracheta49d\AppData\Local\Microsoft\Windows\INetCache\IE\LC1RVJBQ\plus-24834_960_720[1]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" t="57224" r="7325"/>
          <a:stretch/>
        </p:blipFill>
        <p:spPr bwMode="auto">
          <a:xfrm>
            <a:off x="326073" y="3933056"/>
            <a:ext cx="439323" cy="43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bracheta49d\AppData\Local\Microsoft\Windows\INetCache\IE\LC1RVJBQ\plus-24834_960_720[1]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" t="57224" r="7325"/>
          <a:stretch/>
        </p:blipFill>
        <p:spPr bwMode="auto">
          <a:xfrm>
            <a:off x="4353791" y="3789040"/>
            <a:ext cx="439323" cy="43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bracheta49d\AppData\Local\Microsoft\Windows\INetCache\IE\LC1RVJBQ\plus-24834_960_720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-536" r="6148" b="57416"/>
          <a:stretch/>
        </p:blipFill>
        <p:spPr bwMode="auto">
          <a:xfrm>
            <a:off x="4358521" y="1916336"/>
            <a:ext cx="434593" cy="43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0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Doses de semis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27584" y="1556792"/>
            <a:ext cx="7704856" cy="1261884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Semer 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1000 à 1500 graines/m² </a:t>
            </a: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pour un objectif de 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500 plantes levées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kern="0" dirty="0">
                <a:solidFill>
                  <a:prstClr val="white"/>
                </a:solidFill>
                <a:latin typeface="+mn-lt"/>
              </a:rPr>
              <a:t>avec des Pertes à la levée : 50% en petites graines, 25% sur bromes </a:t>
            </a: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2097"/>
              </p:ext>
            </p:extLst>
          </p:nvPr>
        </p:nvGraphicFramePr>
        <p:xfrm>
          <a:off x="539552" y="3466599"/>
          <a:ext cx="4972776" cy="2122641"/>
        </p:xfrm>
        <a:graphic>
          <a:graphicData uri="http://schemas.openxmlformats.org/drawingml/2006/table">
            <a:tbl>
              <a:tblPr firstRow="1" bandRow="1"/>
              <a:tblGrid>
                <a:gridCol w="2389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4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400" dirty="0"/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Dose de semis</a:t>
                      </a:r>
                      <a:r>
                        <a:rPr lang="fr-FR" sz="1400" baseline="0" dirty="0"/>
                        <a:t> </a:t>
                      </a:r>
                      <a:r>
                        <a:rPr lang="fr-FR" sz="1400" dirty="0"/>
                        <a:t>(kg/ha)</a:t>
                      </a:r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Nombre de</a:t>
                      </a:r>
                      <a:r>
                        <a:rPr lang="fr-FR" sz="1400" baseline="0" dirty="0"/>
                        <a:t> </a:t>
                      </a:r>
                      <a:r>
                        <a:rPr lang="fr-FR" sz="1400" dirty="0"/>
                        <a:t>graines/g</a:t>
                      </a:r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7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Fléole</a:t>
                      </a:r>
                      <a:r>
                        <a:rPr lang="fr-FR" sz="1400" baseline="0" dirty="0"/>
                        <a:t> des prés</a:t>
                      </a:r>
                      <a:endParaRPr lang="fr-FR" sz="1400" dirty="0"/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5 à 7</a:t>
                      </a:r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2500</a:t>
                      </a:r>
                      <a:endParaRPr lang="fr-FR" sz="1400" b="1" dirty="0"/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7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Fétuque</a:t>
                      </a:r>
                      <a:r>
                        <a:rPr lang="fr-FR" sz="1400" baseline="0" dirty="0"/>
                        <a:t> élevée / des prés</a:t>
                      </a:r>
                      <a:endParaRPr lang="fr-FR" sz="1400" dirty="0"/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20 à 25</a:t>
                      </a:r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400 à 500</a:t>
                      </a:r>
                      <a:endParaRPr lang="fr-FR" sz="1400" b="1" dirty="0"/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7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RGA ou RGI diploïde</a:t>
                      </a:r>
                      <a:r>
                        <a:rPr lang="fr-FR" sz="1400" baseline="0" dirty="0"/>
                        <a:t> (2n)</a:t>
                      </a:r>
                      <a:endParaRPr lang="fr-FR" sz="1400" dirty="0"/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20</a:t>
                      </a:r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450 à 550</a:t>
                      </a:r>
                      <a:endParaRPr lang="fr-FR" sz="1400" b="1" dirty="0"/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7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RGA ou RGI tétraploïde</a:t>
                      </a:r>
                      <a:r>
                        <a:rPr lang="fr-FR" sz="1400" baseline="0" dirty="0"/>
                        <a:t> (4n)</a:t>
                      </a:r>
                      <a:endParaRPr lang="fr-FR" sz="1400" dirty="0"/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25</a:t>
                      </a:r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300 à 350</a:t>
                      </a:r>
                      <a:endParaRPr lang="fr-FR" sz="1400" b="1" dirty="0"/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7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Trèfle blanc (en association)</a:t>
                      </a:r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2 à 4</a:t>
                      </a:r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1500 à 1600</a:t>
                      </a:r>
                      <a:endParaRPr lang="fr-FR" sz="1400" b="1" dirty="0"/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7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Luzerne</a:t>
                      </a:r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15 à 20</a:t>
                      </a:r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400 à 600</a:t>
                      </a:r>
                      <a:endParaRPr lang="fr-FR" sz="1400" b="1" dirty="0"/>
                    </a:p>
                  </a:txBody>
                  <a:tcPr marL="72000" marR="72000" marT="18000" marB="18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Flèche gauche 8"/>
          <p:cNvSpPr/>
          <p:nvPr/>
        </p:nvSpPr>
        <p:spPr>
          <a:xfrm>
            <a:off x="5508104" y="3739073"/>
            <a:ext cx="3384376" cy="1455718"/>
          </a:xfrm>
          <a:prstGeom prst="leftArrow">
            <a:avLst>
              <a:gd name="adj1" fmla="val 82197"/>
              <a:gd name="adj2" fmla="val 31379"/>
            </a:avLst>
          </a:prstGeom>
          <a:solidFill>
            <a:srgbClr val="8064A2">
              <a:lumMod val="60000"/>
              <a:lumOff val="40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kg/ha de fétuque élevée </a:t>
            </a: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avec 500 graines/gramme, c'est l'équivalent de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1000 graines/m² semées</a:t>
            </a: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43311" y="3117349"/>
            <a:ext cx="44887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 eaLnBrk="0" hangingPunct="0"/>
            <a:r>
              <a:rPr lang="fr-FR" sz="1400" b="1" dirty="0">
                <a:latin typeface="+mj-lt"/>
                <a:cs typeface="Times New Roman" pitchFamily="18" charset="0"/>
              </a:rPr>
              <a:t>Doses de semis conseillées en pur (kg/ha)</a:t>
            </a:r>
            <a:endParaRPr lang="fr-FR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1607550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PT CA 49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hème Office">
  <a:themeElements>
    <a:clrScheme name="Personnalisée 2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C1CD4A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Thème Office">
  <a:themeElements>
    <a:clrScheme name="Crépuscule">
      <a:dk1>
        <a:sysClr val="windowText" lastClr="000000"/>
      </a:dk1>
      <a:lt1>
        <a:sysClr val="window" lastClr="FFFFFF"/>
      </a:lt1>
      <a:dk2>
        <a:srgbClr val="54638C"/>
      </a:dk2>
      <a:lt2>
        <a:srgbClr val="8D9AB3"/>
      </a:lt2>
      <a:accent1>
        <a:srgbClr val="FFAF03"/>
      </a:accent1>
      <a:accent2>
        <a:srgbClr val="FDE689"/>
      </a:accent2>
      <a:accent3>
        <a:srgbClr val="9E82E7"/>
      </a:accent3>
      <a:accent4>
        <a:srgbClr val="9735BB"/>
      </a:accent4>
      <a:accent5>
        <a:srgbClr val="BF2B2B"/>
      </a:accent5>
      <a:accent6>
        <a:srgbClr val="ED7307"/>
      </a:accent6>
      <a:hlink>
        <a:srgbClr val="FFAF03"/>
      </a:hlink>
      <a:folHlink>
        <a:srgbClr val="FDE689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Thème Office">
  <a:themeElements>
    <a:clrScheme name="Crépuscule">
      <a:dk1>
        <a:sysClr val="windowText" lastClr="000000"/>
      </a:dk1>
      <a:lt1>
        <a:sysClr val="window" lastClr="FFFFFF"/>
      </a:lt1>
      <a:dk2>
        <a:srgbClr val="54638C"/>
      </a:dk2>
      <a:lt2>
        <a:srgbClr val="8D9AB3"/>
      </a:lt2>
      <a:accent1>
        <a:srgbClr val="FFAF03"/>
      </a:accent1>
      <a:accent2>
        <a:srgbClr val="FDE689"/>
      </a:accent2>
      <a:accent3>
        <a:srgbClr val="9E82E7"/>
      </a:accent3>
      <a:accent4>
        <a:srgbClr val="9735BB"/>
      </a:accent4>
      <a:accent5>
        <a:srgbClr val="BF2B2B"/>
      </a:accent5>
      <a:accent6>
        <a:srgbClr val="ED7307"/>
      </a:accent6>
      <a:hlink>
        <a:srgbClr val="FFAF03"/>
      </a:hlink>
      <a:folHlink>
        <a:srgbClr val="FDE689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_Thème Office">
  <a:themeElements>
    <a:clrScheme name="Crépuscule">
      <a:dk1>
        <a:sysClr val="windowText" lastClr="000000"/>
      </a:dk1>
      <a:lt1>
        <a:sysClr val="window" lastClr="FFFFFF"/>
      </a:lt1>
      <a:dk2>
        <a:srgbClr val="54638C"/>
      </a:dk2>
      <a:lt2>
        <a:srgbClr val="8D9AB3"/>
      </a:lt2>
      <a:accent1>
        <a:srgbClr val="FFAF03"/>
      </a:accent1>
      <a:accent2>
        <a:srgbClr val="FDE689"/>
      </a:accent2>
      <a:accent3>
        <a:srgbClr val="9E82E7"/>
      </a:accent3>
      <a:accent4>
        <a:srgbClr val="9735BB"/>
      </a:accent4>
      <a:accent5>
        <a:srgbClr val="BF2B2B"/>
      </a:accent5>
      <a:accent6>
        <a:srgbClr val="ED7307"/>
      </a:accent6>
      <a:hlink>
        <a:srgbClr val="FFAF03"/>
      </a:hlink>
      <a:folHlink>
        <a:srgbClr val="FDE689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Modèle PPT CA 49</Template>
  <TotalTime>655</TotalTime>
  <Words>1518</Words>
  <Application>Microsoft Office PowerPoint</Application>
  <PresentationFormat>Affichage à l'écran (4:3)</PresentationFormat>
  <Paragraphs>338</Paragraphs>
  <Slides>26</Slides>
  <Notes>5</Notes>
  <HiddenSlides>9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26</vt:i4>
      </vt:variant>
    </vt:vector>
  </HeadingPairs>
  <TitlesOfParts>
    <vt:vector size="37" baseType="lpstr">
      <vt:lpstr>Arial</vt:lpstr>
      <vt:lpstr>Calibri</vt:lpstr>
      <vt:lpstr>Times New Roman</vt:lpstr>
      <vt:lpstr>Verdana</vt:lpstr>
      <vt:lpstr>Wingdings</vt:lpstr>
      <vt:lpstr>Modèle PPT CA 49</vt:lpstr>
      <vt:lpstr>2_Thème Office</vt:lpstr>
      <vt:lpstr>3_Thème Office</vt:lpstr>
      <vt:lpstr>4_Thème Office</vt:lpstr>
      <vt:lpstr>5_Thème Office</vt:lpstr>
      <vt:lpstr>2_Modèle par défaut</vt:lpstr>
      <vt:lpstr>Le semis des prairies</vt:lpstr>
      <vt:lpstr>Place de la prairie dans la rotation</vt:lpstr>
      <vt:lpstr>Place de la prairie dans la rotation</vt:lpstr>
      <vt:lpstr>Présentation PowerPoint</vt:lpstr>
      <vt:lpstr>Semis des prairies</vt:lpstr>
      <vt:lpstr>Présentation PowerPoint</vt:lpstr>
      <vt:lpstr>Quand semer ?</vt:lpstr>
      <vt:lpstr>Quand semer ?</vt:lpstr>
      <vt:lpstr>Doses de semis</vt:lpstr>
      <vt:lpstr>Répartition des graines</vt:lpstr>
      <vt:lpstr>Exemple de semis en surface</vt:lpstr>
      <vt:lpstr>Répartition des graines</vt:lpstr>
      <vt:lpstr>Répartition des graines</vt:lpstr>
      <vt:lpstr>Répartition des graines</vt:lpstr>
      <vt:lpstr>Implantation sous couvert</vt:lpstr>
      <vt:lpstr>Essai ImplanPrairies</vt:lpstr>
      <vt:lpstr>C’est quoi le semis sous couvert ?</vt:lpstr>
      <vt:lpstr>Essai ImplanPrairies</vt:lpstr>
      <vt:lpstr>Dispositifs expérimentaux</vt:lpstr>
      <vt:lpstr>Synthèse des résultats</vt:lpstr>
      <vt:lpstr>A éviter…</vt:lpstr>
      <vt:lpstr>Présentation PowerPoint</vt:lpstr>
      <vt:lpstr>Exemple prairie agressive</vt:lpstr>
      <vt:lpstr>Présentation PowerPoint</vt:lpstr>
      <vt:lpstr>Les intérêts</vt:lpstr>
      <vt:lpstr>Récolte en grains en 2 passages</vt:lpstr>
    </vt:vector>
  </TitlesOfParts>
  <Company>CAPDL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semis des prairies</dc:title>
  <dc:creator>BRACHET Aude</dc:creator>
  <cp:lastModifiedBy>Juliette PAPELARD</cp:lastModifiedBy>
  <cp:revision>58</cp:revision>
  <dcterms:created xsi:type="dcterms:W3CDTF">2017-02-01T11:18:39Z</dcterms:created>
  <dcterms:modified xsi:type="dcterms:W3CDTF">2025-02-15T15:46:38Z</dcterms:modified>
</cp:coreProperties>
</file>